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6"/>
  </p:notesMasterIdLst>
  <p:sldIdLst>
    <p:sldId id="256" r:id="rId3"/>
    <p:sldId id="258" r:id="rId4"/>
    <p:sldId id="259" r:id="rId5"/>
    <p:sldId id="285" r:id="rId6"/>
    <p:sldId id="286" r:id="rId7"/>
    <p:sldId id="287" r:id="rId8"/>
    <p:sldId id="288" r:id="rId9"/>
    <p:sldId id="260" r:id="rId10"/>
    <p:sldId id="263" r:id="rId11"/>
    <p:sldId id="267" r:id="rId12"/>
    <p:sldId id="268" r:id="rId13"/>
    <p:sldId id="265" r:id="rId14"/>
    <p:sldId id="271" r:id="rId15"/>
    <p:sldId id="291" r:id="rId16"/>
    <p:sldId id="272" r:id="rId17"/>
    <p:sldId id="274" r:id="rId18"/>
    <p:sldId id="275" r:id="rId19"/>
    <p:sldId id="279" r:id="rId20"/>
    <p:sldId id="281" r:id="rId21"/>
    <p:sldId id="282" r:id="rId22"/>
    <p:sldId id="283" r:id="rId23"/>
    <p:sldId id="289" r:id="rId24"/>
    <p:sldId id="284"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uaij R. Al-Saleh" initials="DR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1B37D"/>
    <a:srgbClr val="FB90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171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commentAuthors" Target="commentAuthors.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4306F32-3CAC-4329-900D-10E34CB63485}" type="doc">
      <dgm:prSet loTypeId="urn:microsoft.com/office/officeart/2005/8/layout/vList5" loCatId="list" qsTypeId="urn:microsoft.com/office/officeart/2005/8/quickstyle/simple1" qsCatId="simple" csTypeId="urn:microsoft.com/office/officeart/2005/8/colors/accent0_3" csCatId="mainScheme" phldr="1"/>
      <dgm:spPr/>
      <dgm:t>
        <a:bodyPr/>
        <a:lstStyle/>
        <a:p>
          <a:endParaRPr lang="en-US"/>
        </a:p>
      </dgm:t>
    </dgm:pt>
    <dgm:pt modelId="{DC705E57-BF66-4364-AD73-79A85EFDB790}">
      <dgm:prSet phldrT="[Text]" custT="1"/>
      <dgm:spPr>
        <a:xfrm>
          <a:off x="3417517" y="1585"/>
          <a:ext cx="1002007" cy="1046317"/>
        </a:xfrm>
        <a:prstGeom prst="roundRect">
          <a:avLst/>
        </a:prstGeom>
      </dgm:spPr>
      <dgm:t>
        <a:bodyPr/>
        <a:lstStyle/>
        <a:p>
          <a:pPr rtl="1">
            <a:buNone/>
          </a:pPr>
          <a:r>
            <a:rPr lang="ar-KW" sz="1800" smtClean="0">
              <a:latin typeface="Calibri"/>
              <a:ea typeface="+mn-ea"/>
              <a:cs typeface="mohammad bold art 1" pitchFamily="2" charset="-78"/>
            </a:rPr>
            <a:t>مستوى الحماية الأول</a:t>
          </a:r>
          <a:endParaRPr lang="en-US" sz="1800">
            <a:latin typeface="Calibri"/>
            <a:ea typeface="+mn-ea"/>
            <a:cs typeface="mohammad bold art 1" pitchFamily="2" charset="-78"/>
          </a:endParaRPr>
        </a:p>
      </dgm:t>
    </dgm:pt>
    <dgm:pt modelId="{DDFA8D9F-DC1E-4EF7-8872-8CD3644E46A4}" type="parTrans" cxnId="{6CDDA829-F74E-4510-BA74-679CF2787822}">
      <dgm:prSet/>
      <dgm:spPr/>
      <dgm:t>
        <a:bodyPr/>
        <a:lstStyle/>
        <a:p>
          <a:endParaRPr lang="en-US" sz="1600">
            <a:cs typeface="mohammad bold art 1" pitchFamily="2" charset="-78"/>
          </a:endParaRPr>
        </a:p>
      </dgm:t>
    </dgm:pt>
    <dgm:pt modelId="{24757E73-5B12-4DA5-90F2-E37A58D1DAF5}" type="sibTrans" cxnId="{6CDDA829-F74E-4510-BA74-679CF2787822}">
      <dgm:prSet/>
      <dgm:spPr/>
      <dgm:t>
        <a:bodyPr/>
        <a:lstStyle/>
        <a:p>
          <a:endParaRPr lang="en-US" sz="1600">
            <a:cs typeface="mohammad bold art 1" pitchFamily="2" charset="-78"/>
          </a:endParaRPr>
        </a:p>
      </dgm:t>
    </dgm:pt>
    <dgm:pt modelId="{B8DA3CE3-4C62-4E9A-A71D-F947A2EE881B}">
      <dgm:prSet phldrT="[Text]" custT="1"/>
      <dgm:spPr>
        <a:xfrm rot="16200000">
          <a:off x="1290269" y="-1183977"/>
          <a:ext cx="837054" cy="3417442"/>
        </a:xfrm>
        <a:prstGeom prst="round2SameRect">
          <a:avLst/>
        </a:prstGeom>
      </dgm:spPr>
      <dgm:t>
        <a:bodyPr/>
        <a:lstStyle/>
        <a:p>
          <a:pPr algn="just" rtl="1">
            <a:buChar char="•"/>
          </a:pPr>
          <a:r>
            <a:rPr lang="x-none" sz="1200" dirty="0" smtClean="0">
              <a:latin typeface="Calibri"/>
              <a:ea typeface="+mn-ea"/>
              <a:cs typeface="mohammad bold art 1" pitchFamily="2" charset="-78"/>
            </a:rPr>
            <a:t>ضمان الوسيط المالي في حال كان المتداول مخفق</a:t>
          </a:r>
          <a:r>
            <a:rPr lang="ar-KW" sz="1200" dirty="0" smtClean="0">
              <a:latin typeface="Calibri"/>
              <a:ea typeface="+mn-ea"/>
              <a:cs typeface="mohammad bold art 1" pitchFamily="2" charset="-78"/>
            </a:rPr>
            <a:t>. (يطبق حالياً وفق قرار الهيئة رقم 95 لسنة 2016)</a:t>
          </a:r>
          <a:endParaRPr lang="en-US" sz="1200" dirty="0">
            <a:latin typeface="Calibri"/>
            <a:ea typeface="+mn-ea"/>
            <a:cs typeface="mohammad bold art 1" pitchFamily="2" charset="-78"/>
          </a:endParaRPr>
        </a:p>
      </dgm:t>
    </dgm:pt>
    <dgm:pt modelId="{74755014-6178-472F-95EE-07AE285581B0}" type="parTrans" cxnId="{A59D5656-1FA7-4F00-8F15-EC8D44AA3B58}">
      <dgm:prSet/>
      <dgm:spPr/>
      <dgm:t>
        <a:bodyPr/>
        <a:lstStyle/>
        <a:p>
          <a:endParaRPr lang="en-US" sz="1600">
            <a:cs typeface="mohammad bold art 1" pitchFamily="2" charset="-78"/>
          </a:endParaRPr>
        </a:p>
      </dgm:t>
    </dgm:pt>
    <dgm:pt modelId="{38D2A4F7-31A5-4369-94D7-839316736D51}" type="sibTrans" cxnId="{A59D5656-1FA7-4F00-8F15-EC8D44AA3B58}">
      <dgm:prSet/>
      <dgm:spPr/>
      <dgm:t>
        <a:bodyPr/>
        <a:lstStyle/>
        <a:p>
          <a:endParaRPr lang="en-US" sz="1600">
            <a:cs typeface="mohammad bold art 1" pitchFamily="2" charset="-78"/>
          </a:endParaRPr>
        </a:p>
      </dgm:t>
    </dgm:pt>
    <dgm:pt modelId="{89A84DFF-579E-4D4C-87D2-301E1234E07A}">
      <dgm:prSet phldrT="[Text]" custT="1"/>
      <dgm:spPr>
        <a:xfrm>
          <a:off x="3417517" y="1100218"/>
          <a:ext cx="1002007" cy="1046317"/>
        </a:xfrm>
        <a:prstGeom prst="roundRect">
          <a:avLst/>
        </a:prstGeom>
      </dgm:spPr>
      <dgm:t>
        <a:bodyPr/>
        <a:lstStyle/>
        <a:p>
          <a:pPr rtl="1">
            <a:buNone/>
          </a:pPr>
          <a:r>
            <a:rPr lang="ar-KW" sz="1800" smtClean="0">
              <a:latin typeface="Calibri"/>
              <a:ea typeface="+mn-ea"/>
              <a:cs typeface="mohammad bold art 1" pitchFamily="2" charset="-78"/>
            </a:rPr>
            <a:t>مستوى الحماية الثاني</a:t>
          </a:r>
          <a:endParaRPr lang="en-US" sz="1800">
            <a:latin typeface="Calibri"/>
            <a:ea typeface="+mn-ea"/>
            <a:cs typeface="mohammad bold art 1" pitchFamily="2" charset="-78"/>
          </a:endParaRPr>
        </a:p>
      </dgm:t>
    </dgm:pt>
    <dgm:pt modelId="{67E42CA0-C169-4275-BF53-C1233B4910FF}" type="parTrans" cxnId="{EC5FE81F-656D-474E-9EC1-5F5C9570EB22}">
      <dgm:prSet/>
      <dgm:spPr/>
      <dgm:t>
        <a:bodyPr/>
        <a:lstStyle/>
        <a:p>
          <a:endParaRPr lang="en-US" sz="1600">
            <a:cs typeface="mohammad bold art 1" pitchFamily="2" charset="-78"/>
          </a:endParaRPr>
        </a:p>
      </dgm:t>
    </dgm:pt>
    <dgm:pt modelId="{E510A1A7-76B8-4CEA-8AAE-C7D8F821618E}" type="sibTrans" cxnId="{EC5FE81F-656D-474E-9EC1-5F5C9570EB22}">
      <dgm:prSet/>
      <dgm:spPr/>
      <dgm:t>
        <a:bodyPr/>
        <a:lstStyle/>
        <a:p>
          <a:endParaRPr lang="en-US" sz="1600">
            <a:cs typeface="mohammad bold art 1" pitchFamily="2" charset="-78"/>
          </a:endParaRPr>
        </a:p>
      </dgm:t>
    </dgm:pt>
    <dgm:pt modelId="{03F615AB-2BCC-4A85-9CC2-1854E1822DDA}">
      <dgm:prSet phldrT="[Text]" custT="1"/>
      <dgm:spPr>
        <a:xfrm rot="16200000">
          <a:off x="1290269" y="-85343"/>
          <a:ext cx="837054" cy="3417442"/>
        </a:xfrm>
        <a:prstGeom prst="round2SameRect">
          <a:avLst/>
        </a:prstGeom>
      </dgm:spPr>
      <dgm:t>
        <a:bodyPr/>
        <a:lstStyle/>
        <a:p>
          <a:pPr rtl="1">
            <a:buChar char="•"/>
          </a:pPr>
          <a:r>
            <a:rPr lang="ar-KW" sz="1200" smtClean="0">
              <a:latin typeface="Calibri"/>
              <a:ea typeface="+mn-ea"/>
              <a:cs typeface="mohammad bold art 1" pitchFamily="2" charset="-78"/>
            </a:rPr>
            <a:t>فروقات الأسعار الناتجة عن بيع أو إعادة شراء الأوراق المالية محل الإخفاق</a:t>
          </a:r>
          <a:endParaRPr lang="en-US" sz="1200">
            <a:latin typeface="Calibri"/>
            <a:ea typeface="+mn-ea"/>
            <a:cs typeface="mohammad bold art 1" pitchFamily="2" charset="-78"/>
          </a:endParaRPr>
        </a:p>
      </dgm:t>
    </dgm:pt>
    <dgm:pt modelId="{9459FBA0-CF72-4F85-93EB-C96B8A28C6D8}" type="parTrans" cxnId="{78215DC1-6223-42ED-92C0-54C0D5583051}">
      <dgm:prSet/>
      <dgm:spPr/>
      <dgm:t>
        <a:bodyPr/>
        <a:lstStyle/>
        <a:p>
          <a:endParaRPr lang="en-US" sz="1600">
            <a:cs typeface="mohammad bold art 1" pitchFamily="2" charset="-78"/>
          </a:endParaRPr>
        </a:p>
      </dgm:t>
    </dgm:pt>
    <dgm:pt modelId="{4B05A846-864B-4D97-B1B2-338AE094B70D}" type="sibTrans" cxnId="{78215DC1-6223-42ED-92C0-54C0D5583051}">
      <dgm:prSet/>
      <dgm:spPr/>
      <dgm:t>
        <a:bodyPr/>
        <a:lstStyle/>
        <a:p>
          <a:endParaRPr lang="en-US" sz="1600">
            <a:cs typeface="mohammad bold art 1" pitchFamily="2" charset="-78"/>
          </a:endParaRPr>
        </a:p>
      </dgm:t>
    </dgm:pt>
    <dgm:pt modelId="{2E863F4A-26CB-43FA-ADE1-B12D3115E607}">
      <dgm:prSet phldrT="[Text]" custT="1"/>
      <dgm:spPr>
        <a:xfrm>
          <a:off x="3417517" y="2198852"/>
          <a:ext cx="1002007" cy="1046317"/>
        </a:xfrm>
        <a:prstGeom prst="roundRect">
          <a:avLst/>
        </a:prstGeom>
      </dgm:spPr>
      <dgm:t>
        <a:bodyPr/>
        <a:lstStyle/>
        <a:p>
          <a:pPr>
            <a:buNone/>
          </a:pPr>
          <a:r>
            <a:rPr lang="ar-KW" sz="1800" smtClean="0">
              <a:latin typeface="Calibri"/>
              <a:ea typeface="+mn-ea"/>
              <a:cs typeface="mohammad bold art 1" pitchFamily="2" charset="-78"/>
            </a:rPr>
            <a:t>مستوى الحماية الثالث</a:t>
          </a:r>
          <a:endParaRPr lang="en-US" sz="1800">
            <a:latin typeface="Calibri"/>
            <a:ea typeface="+mn-ea"/>
            <a:cs typeface="mohammad bold art 1" pitchFamily="2" charset="-78"/>
          </a:endParaRPr>
        </a:p>
      </dgm:t>
    </dgm:pt>
    <dgm:pt modelId="{C64A58BF-1BF7-44BA-8618-236EDB435FC7}" type="parTrans" cxnId="{802F814F-F428-4953-B04D-123CA1A3216E}">
      <dgm:prSet/>
      <dgm:spPr/>
      <dgm:t>
        <a:bodyPr/>
        <a:lstStyle/>
        <a:p>
          <a:endParaRPr lang="en-US" sz="1600">
            <a:cs typeface="mohammad bold art 1" pitchFamily="2" charset="-78"/>
          </a:endParaRPr>
        </a:p>
      </dgm:t>
    </dgm:pt>
    <dgm:pt modelId="{3B64F931-64D1-44F4-9E1A-017FD9738E05}" type="sibTrans" cxnId="{802F814F-F428-4953-B04D-123CA1A3216E}">
      <dgm:prSet/>
      <dgm:spPr/>
      <dgm:t>
        <a:bodyPr/>
        <a:lstStyle/>
        <a:p>
          <a:endParaRPr lang="en-US" sz="1600">
            <a:cs typeface="mohammad bold art 1" pitchFamily="2" charset="-78"/>
          </a:endParaRPr>
        </a:p>
      </dgm:t>
    </dgm:pt>
    <dgm:pt modelId="{DA670993-B954-409E-A346-1C02E90CA856}">
      <dgm:prSet phldrT="[Text]" custT="1"/>
      <dgm:spPr>
        <a:xfrm rot="16200000">
          <a:off x="1290269" y="1013289"/>
          <a:ext cx="837054" cy="3417442"/>
        </a:xfrm>
        <a:prstGeom prst="round2SameRect">
          <a:avLst/>
        </a:prstGeom>
      </dgm:spPr>
      <dgm:t>
        <a:bodyPr/>
        <a:lstStyle/>
        <a:p>
          <a:pPr rtl="1">
            <a:buChar char="•"/>
          </a:pPr>
          <a:r>
            <a:rPr lang="x-none" sz="1200" smtClean="0">
              <a:latin typeface="Calibri"/>
              <a:ea typeface="+mn-ea"/>
              <a:cs typeface="mohammad bold art 1" pitchFamily="2" charset="-78"/>
            </a:rPr>
            <a:t>ضمان </a:t>
          </a:r>
          <a:r>
            <a:rPr lang="ar-KW" sz="1200" smtClean="0">
              <a:latin typeface="Calibri"/>
              <a:ea typeface="+mn-ea"/>
              <a:cs typeface="mohammad bold art 1" pitchFamily="2" charset="-78"/>
            </a:rPr>
            <a:t>وكالة </a:t>
          </a:r>
          <a:r>
            <a:rPr lang="x-none" sz="1200" smtClean="0">
              <a:latin typeface="Calibri"/>
              <a:ea typeface="+mn-ea"/>
              <a:cs typeface="mohammad bold art 1" pitchFamily="2" charset="-78"/>
            </a:rPr>
            <a:t>المقاصة المالي</a:t>
          </a:r>
          <a:endParaRPr lang="en-US" sz="1200">
            <a:latin typeface="Calibri"/>
            <a:ea typeface="+mn-ea"/>
            <a:cs typeface="mohammad bold art 1" pitchFamily="2" charset="-78"/>
          </a:endParaRPr>
        </a:p>
      </dgm:t>
    </dgm:pt>
    <dgm:pt modelId="{B3BD82D0-D455-4028-A66B-BD54D12EB2F9}" type="parTrans" cxnId="{0E88EC78-84BE-4D1B-9F6D-A19B384872A5}">
      <dgm:prSet/>
      <dgm:spPr/>
      <dgm:t>
        <a:bodyPr/>
        <a:lstStyle/>
        <a:p>
          <a:endParaRPr lang="en-US" sz="1600">
            <a:cs typeface="mohammad bold art 1" pitchFamily="2" charset="-78"/>
          </a:endParaRPr>
        </a:p>
      </dgm:t>
    </dgm:pt>
    <dgm:pt modelId="{56745B66-A1B1-47B8-970E-02F22B14438B}" type="sibTrans" cxnId="{0E88EC78-84BE-4D1B-9F6D-A19B384872A5}">
      <dgm:prSet/>
      <dgm:spPr/>
      <dgm:t>
        <a:bodyPr/>
        <a:lstStyle/>
        <a:p>
          <a:endParaRPr lang="en-US" sz="1600">
            <a:cs typeface="mohammad bold art 1" pitchFamily="2" charset="-78"/>
          </a:endParaRPr>
        </a:p>
      </dgm:t>
    </dgm:pt>
    <dgm:pt modelId="{360C3885-4D76-4E8B-996E-8CB868B5F581}">
      <dgm:prSet phldrT="[Text]" custT="1"/>
      <dgm:spPr>
        <a:xfrm rot="16200000">
          <a:off x="1290269" y="-1183977"/>
          <a:ext cx="837054" cy="3417442"/>
        </a:xfrm>
        <a:prstGeom prst="round2SameRect">
          <a:avLst/>
        </a:prstGeom>
      </dgm:spPr>
      <dgm:t>
        <a:bodyPr/>
        <a:lstStyle/>
        <a:p>
          <a:pPr algn="just" rtl="1">
            <a:buChar char="•"/>
          </a:pPr>
          <a:r>
            <a:rPr lang="x-none" sz="1200" dirty="0" smtClean="0">
              <a:latin typeface="Calibri"/>
              <a:ea typeface="+mn-ea"/>
              <a:cs typeface="mohammad bold art 1" pitchFamily="2" charset="-78"/>
            </a:rPr>
            <a:t>ضمان أمين الحفظ المالي في حال كان المتداول المخفق عميل لأمين الحفظ</a:t>
          </a:r>
          <a:r>
            <a:rPr lang="ar-KW" sz="1200" dirty="0" smtClean="0">
              <a:latin typeface="Calibri"/>
              <a:ea typeface="+mn-ea"/>
              <a:cs typeface="mohammad bold art 1" pitchFamily="2" charset="-78"/>
            </a:rPr>
            <a:t>، ولم يقم أمين الحفظ برفض العملية في الموعد المحدد لذلك.</a:t>
          </a:r>
          <a:endParaRPr lang="en-US" sz="1200" dirty="0">
            <a:latin typeface="Calibri"/>
            <a:ea typeface="+mn-ea"/>
            <a:cs typeface="mohammad bold art 1" pitchFamily="2" charset="-78"/>
          </a:endParaRPr>
        </a:p>
      </dgm:t>
    </dgm:pt>
    <dgm:pt modelId="{E200FE00-2A4B-4E24-BA01-46AE7F8FDEEC}" type="parTrans" cxnId="{FB48A538-FAE4-407A-B45D-056F3ECBD2AD}">
      <dgm:prSet/>
      <dgm:spPr/>
      <dgm:t>
        <a:bodyPr/>
        <a:lstStyle/>
        <a:p>
          <a:endParaRPr lang="en-US" sz="1600">
            <a:cs typeface="mohammad bold art 1" pitchFamily="2" charset="-78"/>
          </a:endParaRPr>
        </a:p>
      </dgm:t>
    </dgm:pt>
    <dgm:pt modelId="{7EB4D98D-06CE-4A28-943C-6D1C03E48A57}" type="sibTrans" cxnId="{FB48A538-FAE4-407A-B45D-056F3ECBD2AD}">
      <dgm:prSet/>
      <dgm:spPr/>
      <dgm:t>
        <a:bodyPr/>
        <a:lstStyle/>
        <a:p>
          <a:endParaRPr lang="en-US" sz="1600">
            <a:cs typeface="mohammad bold art 1" pitchFamily="2" charset="-78"/>
          </a:endParaRPr>
        </a:p>
      </dgm:t>
    </dgm:pt>
    <dgm:pt modelId="{E43F4B08-AF67-4676-880E-41ED991998F9}" type="pres">
      <dgm:prSet presAssocID="{A4306F32-3CAC-4329-900D-10E34CB63485}" presName="Name0" presStyleCnt="0">
        <dgm:presLayoutVars>
          <dgm:dir val="rev"/>
          <dgm:animLvl val="lvl"/>
          <dgm:resizeHandles val="exact"/>
        </dgm:presLayoutVars>
      </dgm:prSet>
      <dgm:spPr/>
      <dgm:t>
        <a:bodyPr/>
        <a:lstStyle/>
        <a:p>
          <a:endParaRPr lang="en-US"/>
        </a:p>
      </dgm:t>
    </dgm:pt>
    <dgm:pt modelId="{6C312C7B-EC2B-4720-8255-D0115D6B4825}" type="pres">
      <dgm:prSet presAssocID="{DC705E57-BF66-4364-AD73-79A85EFDB790}" presName="linNode" presStyleCnt="0"/>
      <dgm:spPr/>
      <dgm:t>
        <a:bodyPr/>
        <a:lstStyle/>
        <a:p>
          <a:endParaRPr lang="en-US"/>
        </a:p>
      </dgm:t>
    </dgm:pt>
    <dgm:pt modelId="{79358041-7CE5-487B-A4D1-6F0581AD3CB0}" type="pres">
      <dgm:prSet presAssocID="{DC705E57-BF66-4364-AD73-79A85EFDB790}" presName="parentText" presStyleLbl="node1" presStyleIdx="0" presStyleCnt="3" custScaleX="69120">
        <dgm:presLayoutVars>
          <dgm:chMax val="1"/>
          <dgm:bulletEnabled val="1"/>
        </dgm:presLayoutVars>
      </dgm:prSet>
      <dgm:spPr/>
      <dgm:t>
        <a:bodyPr/>
        <a:lstStyle/>
        <a:p>
          <a:endParaRPr lang="en-US"/>
        </a:p>
      </dgm:t>
    </dgm:pt>
    <dgm:pt modelId="{13FB2465-F409-48B3-976F-B9D862CD5983}" type="pres">
      <dgm:prSet presAssocID="{DC705E57-BF66-4364-AD73-79A85EFDB790}" presName="descendantText" presStyleLbl="alignAccFollowNode1" presStyleIdx="0" presStyleCnt="3" custScaleX="132604">
        <dgm:presLayoutVars>
          <dgm:bulletEnabled val="1"/>
        </dgm:presLayoutVars>
      </dgm:prSet>
      <dgm:spPr/>
      <dgm:t>
        <a:bodyPr/>
        <a:lstStyle/>
        <a:p>
          <a:endParaRPr lang="en-US"/>
        </a:p>
      </dgm:t>
    </dgm:pt>
    <dgm:pt modelId="{DACB1A1D-53B9-4D32-8F4C-EB001BA3BEA2}" type="pres">
      <dgm:prSet presAssocID="{24757E73-5B12-4DA5-90F2-E37A58D1DAF5}" presName="sp" presStyleCnt="0"/>
      <dgm:spPr/>
      <dgm:t>
        <a:bodyPr/>
        <a:lstStyle/>
        <a:p>
          <a:endParaRPr lang="en-US"/>
        </a:p>
      </dgm:t>
    </dgm:pt>
    <dgm:pt modelId="{DFE77F5B-33B4-467D-9531-DFDAD9405644}" type="pres">
      <dgm:prSet presAssocID="{89A84DFF-579E-4D4C-87D2-301E1234E07A}" presName="linNode" presStyleCnt="0"/>
      <dgm:spPr/>
      <dgm:t>
        <a:bodyPr/>
        <a:lstStyle/>
        <a:p>
          <a:endParaRPr lang="en-US"/>
        </a:p>
      </dgm:t>
    </dgm:pt>
    <dgm:pt modelId="{83165535-3244-4835-93F2-295B1C221AD7}" type="pres">
      <dgm:prSet presAssocID="{89A84DFF-579E-4D4C-87D2-301E1234E07A}" presName="parentText" presStyleLbl="node1" presStyleIdx="1" presStyleCnt="3" custScaleX="69120">
        <dgm:presLayoutVars>
          <dgm:chMax val="1"/>
          <dgm:bulletEnabled val="1"/>
        </dgm:presLayoutVars>
      </dgm:prSet>
      <dgm:spPr/>
      <dgm:t>
        <a:bodyPr/>
        <a:lstStyle/>
        <a:p>
          <a:endParaRPr lang="en-US"/>
        </a:p>
      </dgm:t>
    </dgm:pt>
    <dgm:pt modelId="{D1A3B452-6914-44C0-A04F-1EC9160747D3}" type="pres">
      <dgm:prSet presAssocID="{89A84DFF-579E-4D4C-87D2-301E1234E07A}" presName="descendantText" presStyleLbl="alignAccFollowNode1" presStyleIdx="1" presStyleCnt="3" custScaleX="132604">
        <dgm:presLayoutVars>
          <dgm:bulletEnabled val="1"/>
        </dgm:presLayoutVars>
      </dgm:prSet>
      <dgm:spPr/>
      <dgm:t>
        <a:bodyPr/>
        <a:lstStyle/>
        <a:p>
          <a:endParaRPr lang="en-US"/>
        </a:p>
      </dgm:t>
    </dgm:pt>
    <dgm:pt modelId="{C39AC771-08FB-4F09-B956-415AB6A63666}" type="pres">
      <dgm:prSet presAssocID="{E510A1A7-76B8-4CEA-8AAE-C7D8F821618E}" presName="sp" presStyleCnt="0"/>
      <dgm:spPr/>
      <dgm:t>
        <a:bodyPr/>
        <a:lstStyle/>
        <a:p>
          <a:endParaRPr lang="en-US"/>
        </a:p>
      </dgm:t>
    </dgm:pt>
    <dgm:pt modelId="{37965F39-FA9D-4D63-92AE-72376A8FDEB7}" type="pres">
      <dgm:prSet presAssocID="{2E863F4A-26CB-43FA-ADE1-B12D3115E607}" presName="linNode" presStyleCnt="0"/>
      <dgm:spPr/>
      <dgm:t>
        <a:bodyPr/>
        <a:lstStyle/>
        <a:p>
          <a:endParaRPr lang="en-US"/>
        </a:p>
      </dgm:t>
    </dgm:pt>
    <dgm:pt modelId="{CDC5745E-70A5-4DA7-9328-9F802F053558}" type="pres">
      <dgm:prSet presAssocID="{2E863F4A-26CB-43FA-ADE1-B12D3115E607}" presName="parentText" presStyleLbl="node1" presStyleIdx="2" presStyleCnt="3" custScaleX="69120">
        <dgm:presLayoutVars>
          <dgm:chMax val="1"/>
          <dgm:bulletEnabled val="1"/>
        </dgm:presLayoutVars>
      </dgm:prSet>
      <dgm:spPr/>
      <dgm:t>
        <a:bodyPr/>
        <a:lstStyle/>
        <a:p>
          <a:endParaRPr lang="en-US"/>
        </a:p>
      </dgm:t>
    </dgm:pt>
    <dgm:pt modelId="{FD3D7905-5CE1-4208-AF22-5EE5E084C338}" type="pres">
      <dgm:prSet presAssocID="{2E863F4A-26CB-43FA-ADE1-B12D3115E607}" presName="descendantText" presStyleLbl="alignAccFollowNode1" presStyleIdx="2" presStyleCnt="3" custScaleX="132604">
        <dgm:presLayoutVars>
          <dgm:bulletEnabled val="1"/>
        </dgm:presLayoutVars>
      </dgm:prSet>
      <dgm:spPr/>
      <dgm:t>
        <a:bodyPr/>
        <a:lstStyle/>
        <a:p>
          <a:endParaRPr lang="en-US"/>
        </a:p>
      </dgm:t>
    </dgm:pt>
  </dgm:ptLst>
  <dgm:cxnLst>
    <dgm:cxn modelId="{DF275FEE-54E0-438A-B237-580C2A326092}" type="presOf" srcId="{DC705E57-BF66-4364-AD73-79A85EFDB790}" destId="{79358041-7CE5-487B-A4D1-6F0581AD3CB0}" srcOrd="0" destOrd="0" presId="urn:microsoft.com/office/officeart/2005/8/layout/vList5"/>
    <dgm:cxn modelId="{DC7D4521-AFDF-4F23-A2BD-4AD9239954C7}" type="presOf" srcId="{A4306F32-3CAC-4329-900D-10E34CB63485}" destId="{E43F4B08-AF67-4676-880E-41ED991998F9}" srcOrd="0" destOrd="0" presId="urn:microsoft.com/office/officeart/2005/8/layout/vList5"/>
    <dgm:cxn modelId="{7AFF94B5-B9EB-43C5-B393-8CB7FF919A16}" type="presOf" srcId="{2E863F4A-26CB-43FA-ADE1-B12D3115E607}" destId="{CDC5745E-70A5-4DA7-9328-9F802F053558}" srcOrd="0" destOrd="0" presId="urn:microsoft.com/office/officeart/2005/8/layout/vList5"/>
    <dgm:cxn modelId="{802F814F-F428-4953-B04D-123CA1A3216E}" srcId="{A4306F32-3CAC-4329-900D-10E34CB63485}" destId="{2E863F4A-26CB-43FA-ADE1-B12D3115E607}" srcOrd="2" destOrd="0" parTransId="{C64A58BF-1BF7-44BA-8618-236EDB435FC7}" sibTransId="{3B64F931-64D1-44F4-9E1A-017FD9738E05}"/>
    <dgm:cxn modelId="{1F72B0A9-8277-4313-830B-BD3C548B8367}" type="presOf" srcId="{360C3885-4D76-4E8B-996E-8CB868B5F581}" destId="{13FB2465-F409-48B3-976F-B9D862CD5983}" srcOrd="0" destOrd="1" presId="urn:microsoft.com/office/officeart/2005/8/layout/vList5"/>
    <dgm:cxn modelId="{6CDDA829-F74E-4510-BA74-679CF2787822}" srcId="{A4306F32-3CAC-4329-900D-10E34CB63485}" destId="{DC705E57-BF66-4364-AD73-79A85EFDB790}" srcOrd="0" destOrd="0" parTransId="{DDFA8D9F-DC1E-4EF7-8872-8CD3644E46A4}" sibTransId="{24757E73-5B12-4DA5-90F2-E37A58D1DAF5}"/>
    <dgm:cxn modelId="{FB48A538-FAE4-407A-B45D-056F3ECBD2AD}" srcId="{DC705E57-BF66-4364-AD73-79A85EFDB790}" destId="{360C3885-4D76-4E8B-996E-8CB868B5F581}" srcOrd="1" destOrd="0" parTransId="{E200FE00-2A4B-4E24-BA01-46AE7F8FDEEC}" sibTransId="{7EB4D98D-06CE-4A28-943C-6D1C03E48A57}"/>
    <dgm:cxn modelId="{38F7BCFC-9AB8-4C99-9DAB-61DE726B2AE5}" type="presOf" srcId="{B8DA3CE3-4C62-4E9A-A71D-F947A2EE881B}" destId="{13FB2465-F409-48B3-976F-B9D862CD5983}" srcOrd="0" destOrd="0" presId="urn:microsoft.com/office/officeart/2005/8/layout/vList5"/>
    <dgm:cxn modelId="{F1AB8AD9-FD09-4069-B4A9-8270A1E44627}" type="presOf" srcId="{DA670993-B954-409E-A346-1C02E90CA856}" destId="{FD3D7905-5CE1-4208-AF22-5EE5E084C338}" srcOrd="0" destOrd="0" presId="urn:microsoft.com/office/officeart/2005/8/layout/vList5"/>
    <dgm:cxn modelId="{0E88EC78-84BE-4D1B-9F6D-A19B384872A5}" srcId="{2E863F4A-26CB-43FA-ADE1-B12D3115E607}" destId="{DA670993-B954-409E-A346-1C02E90CA856}" srcOrd="0" destOrd="0" parTransId="{B3BD82D0-D455-4028-A66B-BD54D12EB2F9}" sibTransId="{56745B66-A1B1-47B8-970E-02F22B14438B}"/>
    <dgm:cxn modelId="{EC5FE81F-656D-474E-9EC1-5F5C9570EB22}" srcId="{A4306F32-3CAC-4329-900D-10E34CB63485}" destId="{89A84DFF-579E-4D4C-87D2-301E1234E07A}" srcOrd="1" destOrd="0" parTransId="{67E42CA0-C169-4275-BF53-C1233B4910FF}" sibTransId="{E510A1A7-76B8-4CEA-8AAE-C7D8F821618E}"/>
    <dgm:cxn modelId="{A59D5656-1FA7-4F00-8F15-EC8D44AA3B58}" srcId="{DC705E57-BF66-4364-AD73-79A85EFDB790}" destId="{B8DA3CE3-4C62-4E9A-A71D-F947A2EE881B}" srcOrd="0" destOrd="0" parTransId="{74755014-6178-472F-95EE-07AE285581B0}" sibTransId="{38D2A4F7-31A5-4369-94D7-839316736D51}"/>
    <dgm:cxn modelId="{78215DC1-6223-42ED-92C0-54C0D5583051}" srcId="{89A84DFF-579E-4D4C-87D2-301E1234E07A}" destId="{03F615AB-2BCC-4A85-9CC2-1854E1822DDA}" srcOrd="0" destOrd="0" parTransId="{9459FBA0-CF72-4F85-93EB-C96B8A28C6D8}" sibTransId="{4B05A846-864B-4D97-B1B2-338AE094B70D}"/>
    <dgm:cxn modelId="{64BEA00C-70AB-42F9-8C6E-A55D968E981B}" type="presOf" srcId="{89A84DFF-579E-4D4C-87D2-301E1234E07A}" destId="{83165535-3244-4835-93F2-295B1C221AD7}" srcOrd="0" destOrd="0" presId="urn:microsoft.com/office/officeart/2005/8/layout/vList5"/>
    <dgm:cxn modelId="{32808FD6-AF62-49E5-B007-D0CFD8BA9B76}" type="presOf" srcId="{03F615AB-2BCC-4A85-9CC2-1854E1822DDA}" destId="{D1A3B452-6914-44C0-A04F-1EC9160747D3}" srcOrd="0" destOrd="0" presId="urn:microsoft.com/office/officeart/2005/8/layout/vList5"/>
    <dgm:cxn modelId="{AC13DA6F-753E-4E0C-80B0-163501B51C1D}" type="presParOf" srcId="{E43F4B08-AF67-4676-880E-41ED991998F9}" destId="{6C312C7B-EC2B-4720-8255-D0115D6B4825}" srcOrd="0" destOrd="0" presId="urn:microsoft.com/office/officeart/2005/8/layout/vList5"/>
    <dgm:cxn modelId="{B54BBC6C-135B-4117-BBCA-CDF6303C8EFD}" type="presParOf" srcId="{6C312C7B-EC2B-4720-8255-D0115D6B4825}" destId="{79358041-7CE5-487B-A4D1-6F0581AD3CB0}" srcOrd="0" destOrd="0" presId="urn:microsoft.com/office/officeart/2005/8/layout/vList5"/>
    <dgm:cxn modelId="{78CCFB1F-2F2E-4F55-8461-77FDC07979E5}" type="presParOf" srcId="{6C312C7B-EC2B-4720-8255-D0115D6B4825}" destId="{13FB2465-F409-48B3-976F-B9D862CD5983}" srcOrd="1" destOrd="0" presId="urn:microsoft.com/office/officeart/2005/8/layout/vList5"/>
    <dgm:cxn modelId="{1F114E8B-6B07-4A06-B7BA-1E93EADC2830}" type="presParOf" srcId="{E43F4B08-AF67-4676-880E-41ED991998F9}" destId="{DACB1A1D-53B9-4D32-8F4C-EB001BA3BEA2}" srcOrd="1" destOrd="0" presId="urn:microsoft.com/office/officeart/2005/8/layout/vList5"/>
    <dgm:cxn modelId="{46F90D63-EE4C-4E0C-BC20-356FBDAF02FD}" type="presParOf" srcId="{E43F4B08-AF67-4676-880E-41ED991998F9}" destId="{DFE77F5B-33B4-467D-9531-DFDAD9405644}" srcOrd="2" destOrd="0" presId="urn:microsoft.com/office/officeart/2005/8/layout/vList5"/>
    <dgm:cxn modelId="{29008AB3-E7D9-4530-AD17-F030D086C496}" type="presParOf" srcId="{DFE77F5B-33B4-467D-9531-DFDAD9405644}" destId="{83165535-3244-4835-93F2-295B1C221AD7}" srcOrd="0" destOrd="0" presId="urn:microsoft.com/office/officeart/2005/8/layout/vList5"/>
    <dgm:cxn modelId="{2113F029-A16C-42FE-B133-0C0FC63047BE}" type="presParOf" srcId="{DFE77F5B-33B4-467D-9531-DFDAD9405644}" destId="{D1A3B452-6914-44C0-A04F-1EC9160747D3}" srcOrd="1" destOrd="0" presId="urn:microsoft.com/office/officeart/2005/8/layout/vList5"/>
    <dgm:cxn modelId="{722A1A5B-F38D-446F-9F51-0D4D689A0BBC}" type="presParOf" srcId="{E43F4B08-AF67-4676-880E-41ED991998F9}" destId="{C39AC771-08FB-4F09-B956-415AB6A63666}" srcOrd="3" destOrd="0" presId="urn:microsoft.com/office/officeart/2005/8/layout/vList5"/>
    <dgm:cxn modelId="{E0501034-557F-46B3-AE28-96E3F71F033C}" type="presParOf" srcId="{E43F4B08-AF67-4676-880E-41ED991998F9}" destId="{37965F39-FA9D-4D63-92AE-72376A8FDEB7}" srcOrd="4" destOrd="0" presId="urn:microsoft.com/office/officeart/2005/8/layout/vList5"/>
    <dgm:cxn modelId="{FE751C39-46BB-4611-A5BB-5C9EE63B177D}" type="presParOf" srcId="{37965F39-FA9D-4D63-92AE-72376A8FDEB7}" destId="{CDC5745E-70A5-4DA7-9328-9F802F053558}" srcOrd="0" destOrd="0" presId="urn:microsoft.com/office/officeart/2005/8/layout/vList5"/>
    <dgm:cxn modelId="{C59DAC29-76F3-41C8-8532-995134D5239F}" type="presParOf" srcId="{37965F39-FA9D-4D63-92AE-72376A8FDEB7}" destId="{FD3D7905-5CE1-4208-AF22-5EE5E084C338}"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FB2465-F409-48B3-976F-B9D862CD5983}">
      <dsp:nvSpPr>
        <dsp:cNvPr id="0" name=""/>
        <dsp:cNvSpPr/>
      </dsp:nvSpPr>
      <dsp:spPr>
        <a:xfrm rot="16200000">
          <a:off x="2693195" y="-2591465"/>
          <a:ext cx="800629" cy="6186749"/>
        </a:xfrm>
        <a:prstGeom prst="round2SameRect">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just" defTabSz="533400" rtl="1">
            <a:lnSpc>
              <a:spcPct val="90000"/>
            </a:lnSpc>
            <a:spcBef>
              <a:spcPct val="0"/>
            </a:spcBef>
            <a:spcAft>
              <a:spcPct val="15000"/>
            </a:spcAft>
            <a:buChar char="••"/>
          </a:pPr>
          <a:r>
            <a:rPr lang="x-none" sz="1200" kern="1200" dirty="0" smtClean="0">
              <a:latin typeface="Calibri"/>
              <a:ea typeface="+mn-ea"/>
              <a:cs typeface="mohammad bold art 1" pitchFamily="2" charset="-78"/>
            </a:rPr>
            <a:t>ضمان الوسيط المالي في حال كان المتداول مخفق</a:t>
          </a:r>
          <a:r>
            <a:rPr lang="ar-KW" sz="1200" kern="1200" dirty="0" smtClean="0">
              <a:latin typeface="Calibri"/>
              <a:ea typeface="+mn-ea"/>
              <a:cs typeface="mohammad bold art 1" pitchFamily="2" charset="-78"/>
            </a:rPr>
            <a:t>. (يطبق حالياً وفق قرار الهيئة رقم 95 لسنة 2016)</a:t>
          </a:r>
          <a:endParaRPr lang="en-US" sz="1200" kern="1200" dirty="0">
            <a:latin typeface="Calibri"/>
            <a:ea typeface="+mn-ea"/>
            <a:cs typeface="mohammad bold art 1" pitchFamily="2" charset="-78"/>
          </a:endParaRPr>
        </a:p>
        <a:p>
          <a:pPr marL="114300" lvl="1" indent="-114300" algn="just" defTabSz="533400" rtl="1">
            <a:lnSpc>
              <a:spcPct val="90000"/>
            </a:lnSpc>
            <a:spcBef>
              <a:spcPct val="0"/>
            </a:spcBef>
            <a:spcAft>
              <a:spcPct val="15000"/>
            </a:spcAft>
            <a:buChar char="••"/>
          </a:pPr>
          <a:r>
            <a:rPr lang="x-none" sz="1200" kern="1200" dirty="0" smtClean="0">
              <a:latin typeface="Calibri"/>
              <a:ea typeface="+mn-ea"/>
              <a:cs typeface="mohammad bold art 1" pitchFamily="2" charset="-78"/>
            </a:rPr>
            <a:t>ضمان أمين الحفظ المالي في حال كان المتداول المخفق عميل لأمين الحفظ</a:t>
          </a:r>
          <a:r>
            <a:rPr lang="ar-KW" sz="1200" kern="1200" dirty="0" smtClean="0">
              <a:latin typeface="Calibri"/>
              <a:ea typeface="+mn-ea"/>
              <a:cs typeface="mohammad bold art 1" pitchFamily="2" charset="-78"/>
            </a:rPr>
            <a:t>، ولم يقم أمين الحفظ برفض العملية في الموعد المحدد لذلك.</a:t>
          </a:r>
          <a:endParaRPr lang="en-US" sz="1200" kern="1200" dirty="0">
            <a:latin typeface="Calibri"/>
            <a:ea typeface="+mn-ea"/>
            <a:cs typeface="mohammad bold art 1" pitchFamily="2" charset="-78"/>
          </a:endParaRPr>
        </a:p>
      </dsp:txBody>
      <dsp:txXfrm rot="5400000">
        <a:off x="39219" y="140677"/>
        <a:ext cx="6147666" cy="722463"/>
      </dsp:txXfrm>
    </dsp:sp>
    <dsp:sp modelId="{79358041-7CE5-487B-A4D1-6F0581AD3CB0}">
      <dsp:nvSpPr>
        <dsp:cNvPr id="0" name=""/>
        <dsp:cNvSpPr/>
      </dsp:nvSpPr>
      <dsp:spPr>
        <a:xfrm>
          <a:off x="6186885" y="1516"/>
          <a:ext cx="1813978" cy="1000786"/>
        </a:xfrm>
        <a:prstGeom prst="round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ctr" defTabSz="800100" rtl="1">
            <a:lnSpc>
              <a:spcPct val="90000"/>
            </a:lnSpc>
            <a:spcBef>
              <a:spcPct val="0"/>
            </a:spcBef>
            <a:spcAft>
              <a:spcPct val="35000"/>
            </a:spcAft>
            <a:buNone/>
          </a:pPr>
          <a:r>
            <a:rPr lang="ar-KW" sz="1800" kern="1200" smtClean="0">
              <a:latin typeface="Calibri"/>
              <a:ea typeface="+mn-ea"/>
              <a:cs typeface="mohammad bold art 1" pitchFamily="2" charset="-78"/>
            </a:rPr>
            <a:t>مستوى الحماية الأول</a:t>
          </a:r>
          <a:endParaRPr lang="en-US" sz="1800" kern="1200">
            <a:latin typeface="Calibri"/>
            <a:ea typeface="+mn-ea"/>
            <a:cs typeface="mohammad bold art 1" pitchFamily="2" charset="-78"/>
          </a:endParaRPr>
        </a:p>
      </dsp:txBody>
      <dsp:txXfrm>
        <a:off x="6235739" y="50370"/>
        <a:ext cx="1716270" cy="903078"/>
      </dsp:txXfrm>
    </dsp:sp>
    <dsp:sp modelId="{D1A3B452-6914-44C0-A04F-1EC9160747D3}">
      <dsp:nvSpPr>
        <dsp:cNvPr id="0" name=""/>
        <dsp:cNvSpPr/>
      </dsp:nvSpPr>
      <dsp:spPr>
        <a:xfrm rot="16200000">
          <a:off x="2693195" y="-1540638"/>
          <a:ext cx="800629" cy="6186749"/>
        </a:xfrm>
        <a:prstGeom prst="round2SameRect">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r" defTabSz="533400" rtl="1">
            <a:lnSpc>
              <a:spcPct val="90000"/>
            </a:lnSpc>
            <a:spcBef>
              <a:spcPct val="0"/>
            </a:spcBef>
            <a:spcAft>
              <a:spcPct val="15000"/>
            </a:spcAft>
            <a:buChar char="••"/>
          </a:pPr>
          <a:r>
            <a:rPr lang="ar-KW" sz="1200" kern="1200" smtClean="0">
              <a:latin typeface="Calibri"/>
              <a:ea typeface="+mn-ea"/>
              <a:cs typeface="mohammad bold art 1" pitchFamily="2" charset="-78"/>
            </a:rPr>
            <a:t>فروقات الأسعار الناتجة عن بيع أو إعادة شراء الأوراق المالية محل الإخفاق</a:t>
          </a:r>
          <a:endParaRPr lang="en-US" sz="1200" kern="1200">
            <a:latin typeface="Calibri"/>
            <a:ea typeface="+mn-ea"/>
            <a:cs typeface="mohammad bold art 1" pitchFamily="2" charset="-78"/>
          </a:endParaRPr>
        </a:p>
      </dsp:txBody>
      <dsp:txXfrm rot="5400000">
        <a:off x="39219" y="1191504"/>
        <a:ext cx="6147666" cy="722463"/>
      </dsp:txXfrm>
    </dsp:sp>
    <dsp:sp modelId="{83165535-3244-4835-93F2-295B1C221AD7}">
      <dsp:nvSpPr>
        <dsp:cNvPr id="0" name=""/>
        <dsp:cNvSpPr/>
      </dsp:nvSpPr>
      <dsp:spPr>
        <a:xfrm>
          <a:off x="6186885" y="1052342"/>
          <a:ext cx="1813978" cy="1000786"/>
        </a:xfrm>
        <a:prstGeom prst="round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ctr" defTabSz="800100" rtl="1">
            <a:lnSpc>
              <a:spcPct val="90000"/>
            </a:lnSpc>
            <a:spcBef>
              <a:spcPct val="0"/>
            </a:spcBef>
            <a:spcAft>
              <a:spcPct val="35000"/>
            </a:spcAft>
            <a:buNone/>
          </a:pPr>
          <a:r>
            <a:rPr lang="ar-KW" sz="1800" kern="1200" smtClean="0">
              <a:latin typeface="Calibri"/>
              <a:ea typeface="+mn-ea"/>
              <a:cs typeface="mohammad bold art 1" pitchFamily="2" charset="-78"/>
            </a:rPr>
            <a:t>مستوى الحماية الثاني</a:t>
          </a:r>
          <a:endParaRPr lang="en-US" sz="1800" kern="1200">
            <a:latin typeface="Calibri"/>
            <a:ea typeface="+mn-ea"/>
            <a:cs typeface="mohammad bold art 1" pitchFamily="2" charset="-78"/>
          </a:endParaRPr>
        </a:p>
      </dsp:txBody>
      <dsp:txXfrm>
        <a:off x="6235739" y="1101196"/>
        <a:ext cx="1716270" cy="903078"/>
      </dsp:txXfrm>
    </dsp:sp>
    <dsp:sp modelId="{FD3D7905-5CE1-4208-AF22-5EE5E084C338}">
      <dsp:nvSpPr>
        <dsp:cNvPr id="0" name=""/>
        <dsp:cNvSpPr/>
      </dsp:nvSpPr>
      <dsp:spPr>
        <a:xfrm rot="16200000">
          <a:off x="2693195" y="-489812"/>
          <a:ext cx="800629" cy="6186749"/>
        </a:xfrm>
        <a:prstGeom prst="round2SameRect">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r" defTabSz="533400" rtl="1">
            <a:lnSpc>
              <a:spcPct val="90000"/>
            </a:lnSpc>
            <a:spcBef>
              <a:spcPct val="0"/>
            </a:spcBef>
            <a:spcAft>
              <a:spcPct val="15000"/>
            </a:spcAft>
            <a:buChar char="••"/>
          </a:pPr>
          <a:r>
            <a:rPr lang="x-none" sz="1200" kern="1200" smtClean="0">
              <a:latin typeface="Calibri"/>
              <a:ea typeface="+mn-ea"/>
              <a:cs typeface="mohammad bold art 1" pitchFamily="2" charset="-78"/>
            </a:rPr>
            <a:t>ضمان </a:t>
          </a:r>
          <a:r>
            <a:rPr lang="ar-KW" sz="1200" kern="1200" smtClean="0">
              <a:latin typeface="Calibri"/>
              <a:ea typeface="+mn-ea"/>
              <a:cs typeface="mohammad bold art 1" pitchFamily="2" charset="-78"/>
            </a:rPr>
            <a:t>وكالة </a:t>
          </a:r>
          <a:r>
            <a:rPr lang="x-none" sz="1200" kern="1200" smtClean="0">
              <a:latin typeface="Calibri"/>
              <a:ea typeface="+mn-ea"/>
              <a:cs typeface="mohammad bold art 1" pitchFamily="2" charset="-78"/>
            </a:rPr>
            <a:t>المقاصة المالي</a:t>
          </a:r>
          <a:endParaRPr lang="en-US" sz="1200" kern="1200">
            <a:latin typeface="Calibri"/>
            <a:ea typeface="+mn-ea"/>
            <a:cs typeface="mohammad bold art 1" pitchFamily="2" charset="-78"/>
          </a:endParaRPr>
        </a:p>
      </dsp:txBody>
      <dsp:txXfrm rot="5400000">
        <a:off x="39219" y="2242330"/>
        <a:ext cx="6147666" cy="722463"/>
      </dsp:txXfrm>
    </dsp:sp>
    <dsp:sp modelId="{CDC5745E-70A5-4DA7-9328-9F802F053558}">
      <dsp:nvSpPr>
        <dsp:cNvPr id="0" name=""/>
        <dsp:cNvSpPr/>
      </dsp:nvSpPr>
      <dsp:spPr>
        <a:xfrm>
          <a:off x="6186885" y="2103168"/>
          <a:ext cx="1813978" cy="1000786"/>
        </a:xfrm>
        <a:prstGeom prst="round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ctr" defTabSz="800100">
            <a:lnSpc>
              <a:spcPct val="90000"/>
            </a:lnSpc>
            <a:spcBef>
              <a:spcPct val="0"/>
            </a:spcBef>
            <a:spcAft>
              <a:spcPct val="35000"/>
            </a:spcAft>
            <a:buNone/>
          </a:pPr>
          <a:r>
            <a:rPr lang="ar-KW" sz="1800" kern="1200" smtClean="0">
              <a:latin typeface="Calibri"/>
              <a:ea typeface="+mn-ea"/>
              <a:cs typeface="mohammad bold art 1" pitchFamily="2" charset="-78"/>
            </a:rPr>
            <a:t>مستوى الحماية الثالث</a:t>
          </a:r>
          <a:endParaRPr lang="en-US" sz="1800" kern="1200">
            <a:latin typeface="Calibri"/>
            <a:ea typeface="+mn-ea"/>
            <a:cs typeface="mohammad bold art 1" pitchFamily="2" charset="-78"/>
          </a:endParaRPr>
        </a:p>
      </dsp:txBody>
      <dsp:txXfrm>
        <a:off x="6235739" y="2152022"/>
        <a:ext cx="1716270" cy="903078"/>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BE773D9-08DD-45C3-B6EA-7EBBB2591AFA}" type="datetimeFigureOut">
              <a:rPr lang="en-GB" smtClean="0"/>
              <a:t>07/05/2017</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D1D362D-D470-4E36-ADE3-B4B444D500B5}" type="slidenum">
              <a:rPr lang="en-GB" smtClean="0"/>
              <a:t>‹#›</a:t>
            </a:fld>
            <a:endParaRPr lang="en-GB"/>
          </a:p>
        </p:txBody>
      </p:sp>
    </p:spTree>
    <p:extLst>
      <p:ext uri="{BB962C8B-B14F-4D97-AF65-F5344CB8AC3E}">
        <p14:creationId xmlns:p14="http://schemas.microsoft.com/office/powerpoint/2010/main" val="1554501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17</a:t>
            </a:fld>
            <a:endParaRPr lang="ar-KW">
              <a:solidFill>
                <a:prstClr val="black"/>
              </a:solidFill>
            </a:endParaRPr>
          </a:p>
        </p:txBody>
      </p:sp>
    </p:spTree>
    <p:extLst>
      <p:ext uri="{BB962C8B-B14F-4D97-AF65-F5344CB8AC3E}">
        <p14:creationId xmlns:p14="http://schemas.microsoft.com/office/powerpoint/2010/main" val="4022169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18</a:t>
            </a:fld>
            <a:endParaRPr lang="ar-KW">
              <a:solidFill>
                <a:prstClr val="black"/>
              </a:solidFill>
            </a:endParaRPr>
          </a:p>
        </p:txBody>
      </p:sp>
    </p:spTree>
    <p:extLst>
      <p:ext uri="{BB962C8B-B14F-4D97-AF65-F5344CB8AC3E}">
        <p14:creationId xmlns:p14="http://schemas.microsoft.com/office/powerpoint/2010/main" val="3475785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19</a:t>
            </a:fld>
            <a:endParaRPr lang="ar-KW">
              <a:solidFill>
                <a:prstClr val="black"/>
              </a:solidFill>
            </a:endParaRPr>
          </a:p>
        </p:txBody>
      </p:sp>
    </p:spTree>
    <p:extLst>
      <p:ext uri="{BB962C8B-B14F-4D97-AF65-F5344CB8AC3E}">
        <p14:creationId xmlns:p14="http://schemas.microsoft.com/office/powerpoint/2010/main" val="31668903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20</a:t>
            </a:fld>
            <a:endParaRPr lang="ar-KW">
              <a:solidFill>
                <a:prstClr val="black"/>
              </a:solidFill>
            </a:endParaRPr>
          </a:p>
        </p:txBody>
      </p:sp>
    </p:spTree>
    <p:extLst>
      <p:ext uri="{BB962C8B-B14F-4D97-AF65-F5344CB8AC3E}">
        <p14:creationId xmlns:p14="http://schemas.microsoft.com/office/powerpoint/2010/main" val="11331033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21</a:t>
            </a:fld>
            <a:endParaRPr lang="ar-KW">
              <a:solidFill>
                <a:prstClr val="black"/>
              </a:solidFill>
            </a:endParaRPr>
          </a:p>
        </p:txBody>
      </p:sp>
    </p:spTree>
    <p:extLst>
      <p:ext uri="{BB962C8B-B14F-4D97-AF65-F5344CB8AC3E}">
        <p14:creationId xmlns:p14="http://schemas.microsoft.com/office/powerpoint/2010/main" val="20123262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23</a:t>
            </a:fld>
            <a:endParaRPr lang="ar-KW">
              <a:solidFill>
                <a:prstClr val="black"/>
              </a:solidFill>
            </a:endParaRPr>
          </a:p>
        </p:txBody>
      </p:sp>
    </p:spTree>
    <p:extLst>
      <p:ext uri="{BB962C8B-B14F-4D97-AF65-F5344CB8AC3E}">
        <p14:creationId xmlns:p14="http://schemas.microsoft.com/office/powerpoint/2010/main" val="42739631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3</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5</a:t>
            </a:fld>
            <a:endParaRPr lang="ar-KW">
              <a:solidFill>
                <a:prstClr val="black"/>
              </a:solidFill>
            </a:endParaRPr>
          </a:p>
        </p:txBody>
      </p:sp>
    </p:spTree>
    <p:extLst>
      <p:ext uri="{BB962C8B-B14F-4D97-AF65-F5344CB8AC3E}">
        <p14:creationId xmlns:p14="http://schemas.microsoft.com/office/powerpoint/2010/main" val="16295252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6</a:t>
            </a:fld>
            <a:endParaRPr lang="ar-KW">
              <a:solidFill>
                <a:prstClr val="black"/>
              </a:solidFill>
            </a:endParaRPr>
          </a:p>
        </p:txBody>
      </p:sp>
    </p:spTree>
    <p:extLst>
      <p:ext uri="{BB962C8B-B14F-4D97-AF65-F5344CB8AC3E}">
        <p14:creationId xmlns:p14="http://schemas.microsoft.com/office/powerpoint/2010/main" val="26419028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8</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9</a:t>
            </a:fld>
            <a:endParaRPr lang="ar-KW">
              <a:solidFill>
                <a:prstClr val="black"/>
              </a:solidFill>
            </a:endParaRPr>
          </a:p>
        </p:txBody>
      </p:sp>
    </p:spTree>
    <p:extLst>
      <p:ext uri="{BB962C8B-B14F-4D97-AF65-F5344CB8AC3E}">
        <p14:creationId xmlns:p14="http://schemas.microsoft.com/office/powerpoint/2010/main" val="24987140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12</a:t>
            </a:fld>
            <a:endParaRPr lang="ar-KW">
              <a:solidFill>
                <a:prstClr val="black"/>
              </a:solidFill>
            </a:endParaRPr>
          </a:p>
        </p:txBody>
      </p:sp>
    </p:spTree>
    <p:extLst>
      <p:ext uri="{BB962C8B-B14F-4D97-AF65-F5344CB8AC3E}">
        <p14:creationId xmlns:p14="http://schemas.microsoft.com/office/powerpoint/2010/main" val="30748628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14</a:t>
            </a:fld>
            <a:endParaRPr lang="ar-KW">
              <a:solidFill>
                <a:prstClr val="black"/>
              </a:solidFill>
            </a:endParaRPr>
          </a:p>
        </p:txBody>
      </p:sp>
    </p:spTree>
    <p:extLst>
      <p:ext uri="{BB962C8B-B14F-4D97-AF65-F5344CB8AC3E}">
        <p14:creationId xmlns:p14="http://schemas.microsoft.com/office/powerpoint/2010/main" val="11868205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15</a:t>
            </a:fld>
            <a:endParaRPr lang="ar-KW">
              <a:solidFill>
                <a:prstClr val="black"/>
              </a:solidFill>
            </a:endParaRPr>
          </a:p>
        </p:txBody>
      </p:sp>
    </p:spTree>
    <p:extLst>
      <p:ext uri="{BB962C8B-B14F-4D97-AF65-F5344CB8AC3E}">
        <p14:creationId xmlns:p14="http://schemas.microsoft.com/office/powerpoint/2010/main" val="884393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07/05/2017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
        <p:nvSpPr>
          <p:cNvPr id="7" name="fl" descr="CMA Data Classification: Internal"/>
          <p:cNvSpPr txBox="1"/>
          <p:nvPr userDrawn="1"/>
        </p:nvSpPr>
        <p:spPr>
          <a:xfrm>
            <a:off x="0" y="6664960"/>
            <a:ext cx="9144000" cy="223138"/>
          </a:xfrm>
          <a:prstGeom prst="rect">
            <a:avLst/>
          </a:prstGeom>
          <a:noFill/>
        </p:spPr>
        <p:txBody>
          <a:bodyPr vert="horz" rtlCol="0">
            <a:spAutoFit/>
          </a:bodyPr>
          <a:lstStyle/>
          <a:p>
            <a:pPr algn="l"/>
            <a:r>
              <a:rPr lang="en-GB" sz="850" b="0" i="0" u="none" baseline="0" smtClean="0">
                <a:solidFill>
                  <a:srgbClr val="000000"/>
                </a:solidFill>
                <a:latin typeface="microsoft sans serif"/>
              </a:rPr>
              <a:t>CMA Data Classification: Internal</a:t>
            </a:r>
            <a:endParaRPr lang="en-GB" sz="850" b="0" i="0" u="none" baseline="0">
              <a:solidFill>
                <a:srgbClr val="000000"/>
              </a:solidFill>
              <a:latin typeface="microsoft sans serif"/>
            </a:endParaRPr>
          </a:p>
        </p:txBody>
      </p:sp>
    </p:spTree>
    <p:extLst>
      <p:ext uri="{BB962C8B-B14F-4D97-AF65-F5344CB8AC3E}">
        <p14:creationId xmlns:p14="http://schemas.microsoft.com/office/powerpoint/2010/main" val="18429731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07/05/2017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443263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07/05/2017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5519692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718E384-4C08-4626-9FDA-CCE798A50703}" type="datetimeFigureOut">
              <a:rPr lang="en-US" smtClean="0"/>
              <a:t>07/05/2017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57E2B6-C7F3-4DD0-A1C0-E30056BA666F}" type="slidenum">
              <a:rPr lang="en-US" smtClean="0"/>
              <a:t>‹#›</a:t>
            </a:fld>
            <a:endParaRPr lang="en-US"/>
          </a:p>
        </p:txBody>
      </p:sp>
    </p:spTree>
    <p:extLst>
      <p:ext uri="{BB962C8B-B14F-4D97-AF65-F5344CB8AC3E}">
        <p14:creationId xmlns:p14="http://schemas.microsoft.com/office/powerpoint/2010/main" val="349414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18E384-4C08-4626-9FDA-CCE798A50703}" type="datetimeFigureOut">
              <a:rPr lang="en-US" smtClean="0"/>
              <a:t>07/05/2017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57E2B6-C7F3-4DD0-A1C0-E30056BA666F}" type="slidenum">
              <a:rPr lang="en-US" smtClean="0"/>
              <a:t>‹#›</a:t>
            </a:fld>
            <a:endParaRPr lang="en-US"/>
          </a:p>
        </p:txBody>
      </p:sp>
    </p:spTree>
    <p:extLst>
      <p:ext uri="{BB962C8B-B14F-4D97-AF65-F5344CB8AC3E}">
        <p14:creationId xmlns:p14="http://schemas.microsoft.com/office/powerpoint/2010/main" val="29687576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718E384-4C08-4626-9FDA-CCE798A50703}" type="datetimeFigureOut">
              <a:rPr lang="en-US" smtClean="0"/>
              <a:t>07/05/2017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57E2B6-C7F3-4DD0-A1C0-E30056BA666F}" type="slidenum">
              <a:rPr lang="en-US" smtClean="0"/>
              <a:t>‹#›</a:t>
            </a:fld>
            <a:endParaRPr lang="en-US"/>
          </a:p>
        </p:txBody>
      </p:sp>
    </p:spTree>
    <p:extLst>
      <p:ext uri="{BB962C8B-B14F-4D97-AF65-F5344CB8AC3E}">
        <p14:creationId xmlns:p14="http://schemas.microsoft.com/office/powerpoint/2010/main" val="5316702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718E384-4C08-4626-9FDA-CCE798A50703}" type="datetimeFigureOut">
              <a:rPr lang="en-US" smtClean="0"/>
              <a:t>07/05/2017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57E2B6-C7F3-4DD0-A1C0-E30056BA666F}" type="slidenum">
              <a:rPr lang="en-US" smtClean="0"/>
              <a:t>‹#›</a:t>
            </a:fld>
            <a:endParaRPr lang="en-US"/>
          </a:p>
        </p:txBody>
      </p:sp>
    </p:spTree>
    <p:extLst>
      <p:ext uri="{BB962C8B-B14F-4D97-AF65-F5344CB8AC3E}">
        <p14:creationId xmlns:p14="http://schemas.microsoft.com/office/powerpoint/2010/main" val="29814377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718E384-4C08-4626-9FDA-CCE798A50703}" type="datetimeFigureOut">
              <a:rPr lang="en-US" smtClean="0"/>
              <a:t>07/05/2017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57E2B6-C7F3-4DD0-A1C0-E30056BA666F}" type="slidenum">
              <a:rPr lang="en-US" smtClean="0"/>
              <a:t>‹#›</a:t>
            </a:fld>
            <a:endParaRPr lang="en-US"/>
          </a:p>
        </p:txBody>
      </p:sp>
    </p:spTree>
    <p:extLst>
      <p:ext uri="{BB962C8B-B14F-4D97-AF65-F5344CB8AC3E}">
        <p14:creationId xmlns:p14="http://schemas.microsoft.com/office/powerpoint/2010/main" val="8020670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718E384-4C08-4626-9FDA-CCE798A50703}" type="datetimeFigureOut">
              <a:rPr lang="en-US" smtClean="0"/>
              <a:t>07/05/2017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57E2B6-C7F3-4DD0-A1C0-E30056BA666F}" type="slidenum">
              <a:rPr lang="en-US" smtClean="0"/>
              <a:t>‹#›</a:t>
            </a:fld>
            <a:endParaRPr lang="en-US"/>
          </a:p>
        </p:txBody>
      </p:sp>
    </p:spTree>
    <p:extLst>
      <p:ext uri="{BB962C8B-B14F-4D97-AF65-F5344CB8AC3E}">
        <p14:creationId xmlns:p14="http://schemas.microsoft.com/office/powerpoint/2010/main" val="36487682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18E384-4C08-4626-9FDA-CCE798A50703}" type="datetimeFigureOut">
              <a:rPr lang="en-US" smtClean="0"/>
              <a:t>07/05/2017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57E2B6-C7F3-4DD0-A1C0-E30056BA666F}" type="slidenum">
              <a:rPr lang="en-US" smtClean="0"/>
              <a:t>‹#›</a:t>
            </a:fld>
            <a:endParaRPr lang="en-US"/>
          </a:p>
        </p:txBody>
      </p:sp>
    </p:spTree>
    <p:extLst>
      <p:ext uri="{BB962C8B-B14F-4D97-AF65-F5344CB8AC3E}">
        <p14:creationId xmlns:p14="http://schemas.microsoft.com/office/powerpoint/2010/main" val="400940601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8718E384-4C08-4626-9FDA-CCE798A50703}" type="datetimeFigureOut">
              <a:rPr lang="en-US" smtClean="0"/>
              <a:t>07/05/2017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57E2B6-C7F3-4DD0-A1C0-E30056BA666F}" type="slidenum">
              <a:rPr lang="en-US" smtClean="0"/>
              <a:t>‹#›</a:t>
            </a:fld>
            <a:endParaRPr lang="en-US"/>
          </a:p>
        </p:txBody>
      </p:sp>
    </p:spTree>
    <p:extLst>
      <p:ext uri="{BB962C8B-B14F-4D97-AF65-F5344CB8AC3E}">
        <p14:creationId xmlns:p14="http://schemas.microsoft.com/office/powerpoint/2010/main" val="3502309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07/05/2017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2517545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8718E384-4C08-4626-9FDA-CCE798A50703}" type="datetimeFigureOut">
              <a:rPr lang="en-US" smtClean="0"/>
              <a:t>07/05/2017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57E2B6-C7F3-4DD0-A1C0-E30056BA666F}" type="slidenum">
              <a:rPr lang="en-US" smtClean="0"/>
              <a:t>‹#›</a:t>
            </a:fld>
            <a:endParaRPr lang="en-US"/>
          </a:p>
        </p:txBody>
      </p:sp>
    </p:spTree>
    <p:extLst>
      <p:ext uri="{BB962C8B-B14F-4D97-AF65-F5344CB8AC3E}">
        <p14:creationId xmlns:p14="http://schemas.microsoft.com/office/powerpoint/2010/main" val="108358272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18E384-4C08-4626-9FDA-CCE798A50703}" type="datetimeFigureOut">
              <a:rPr lang="en-US" smtClean="0"/>
              <a:t>07/05/2017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57E2B6-C7F3-4DD0-A1C0-E30056BA666F}" type="slidenum">
              <a:rPr lang="en-US" smtClean="0"/>
              <a:t>‹#›</a:t>
            </a:fld>
            <a:endParaRPr lang="en-US"/>
          </a:p>
        </p:txBody>
      </p:sp>
    </p:spTree>
    <p:extLst>
      <p:ext uri="{BB962C8B-B14F-4D97-AF65-F5344CB8AC3E}">
        <p14:creationId xmlns:p14="http://schemas.microsoft.com/office/powerpoint/2010/main" val="50848044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18E384-4C08-4626-9FDA-CCE798A50703}" type="datetimeFigureOut">
              <a:rPr lang="en-US" smtClean="0"/>
              <a:t>07/05/2017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57E2B6-C7F3-4DD0-A1C0-E30056BA666F}" type="slidenum">
              <a:rPr lang="en-US" smtClean="0"/>
              <a:t>‹#›</a:t>
            </a:fld>
            <a:endParaRPr lang="en-US"/>
          </a:p>
        </p:txBody>
      </p:sp>
    </p:spTree>
    <p:extLst>
      <p:ext uri="{BB962C8B-B14F-4D97-AF65-F5344CB8AC3E}">
        <p14:creationId xmlns:p14="http://schemas.microsoft.com/office/powerpoint/2010/main" val="33428087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61D0F1-45D5-4D36-A5CB-A6F468EAF9B3}" type="datetimeFigureOut">
              <a:rPr lang="en-GB" smtClean="0"/>
              <a:t>07/05/2017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2073434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561D0F1-45D5-4D36-A5CB-A6F468EAF9B3}" type="datetimeFigureOut">
              <a:rPr lang="en-GB" smtClean="0"/>
              <a:t>07/05/2017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3416825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561D0F1-45D5-4D36-A5CB-A6F468EAF9B3}" type="datetimeFigureOut">
              <a:rPr lang="en-GB" smtClean="0"/>
              <a:t>07/05/2017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554920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561D0F1-45D5-4D36-A5CB-A6F468EAF9B3}" type="datetimeFigureOut">
              <a:rPr lang="en-GB" smtClean="0"/>
              <a:t>07/05/2017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925945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61D0F1-45D5-4D36-A5CB-A6F468EAF9B3}" type="datetimeFigureOut">
              <a:rPr lang="en-GB" smtClean="0"/>
              <a:t>07/05/2017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828061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61D0F1-45D5-4D36-A5CB-A6F468EAF9B3}" type="datetimeFigureOut">
              <a:rPr lang="en-GB" smtClean="0"/>
              <a:t>07/05/2017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425027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61D0F1-45D5-4D36-A5CB-A6F468EAF9B3}" type="datetimeFigureOut">
              <a:rPr lang="en-GB" smtClean="0"/>
              <a:t>07/05/2017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1172015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61D0F1-45D5-4D36-A5CB-A6F468EAF9B3}" type="datetimeFigureOut">
              <a:rPr lang="en-GB" smtClean="0"/>
              <a:t>07/05/2017</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DEC8EC-0F4B-4CDB-8AC0-556EC31B66C3}" type="slidenum">
              <a:rPr lang="en-GB" smtClean="0"/>
              <a:t>‹#›</a:t>
            </a:fld>
            <a:endParaRPr lang="en-GB"/>
          </a:p>
        </p:txBody>
      </p:sp>
      <p:sp>
        <p:nvSpPr>
          <p:cNvPr id="7" name="fl" descr="CMA Data Classification: Internal"/>
          <p:cNvSpPr txBox="1"/>
          <p:nvPr userDrawn="1"/>
        </p:nvSpPr>
        <p:spPr>
          <a:xfrm>
            <a:off x="0" y="6537960"/>
            <a:ext cx="9144000" cy="223138"/>
          </a:xfrm>
          <a:prstGeom prst="rect">
            <a:avLst/>
          </a:prstGeom>
          <a:noFill/>
        </p:spPr>
        <p:txBody>
          <a:bodyPr vert="horz" rtlCol="0">
            <a:spAutoFit/>
          </a:bodyPr>
          <a:lstStyle/>
          <a:p>
            <a:pPr algn="l"/>
            <a:r>
              <a:rPr lang="en-GB" sz="850" b="0" i="0" u="none" baseline="0" smtClean="0">
                <a:solidFill>
                  <a:srgbClr val="000000"/>
                </a:solidFill>
                <a:latin typeface="microsoft sans serif"/>
              </a:rPr>
              <a:t>CMA Data Classification: Internal</a:t>
            </a:r>
            <a:endParaRPr lang="en-GB" sz="850" b="0" i="0" u="none" baseline="0">
              <a:solidFill>
                <a:srgbClr val="000000"/>
              </a:solidFill>
              <a:latin typeface="microsoft sans serif"/>
            </a:endParaRPr>
          </a:p>
        </p:txBody>
      </p:sp>
    </p:spTree>
    <p:extLst>
      <p:ext uri="{BB962C8B-B14F-4D97-AF65-F5344CB8AC3E}">
        <p14:creationId xmlns:p14="http://schemas.microsoft.com/office/powerpoint/2010/main" val="7537112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8718E384-4C08-4626-9FDA-CCE798A50703}" type="datetimeFigureOut">
              <a:rPr lang="en-US" smtClean="0"/>
              <a:t>07/05/2017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F57E2B6-C7F3-4DD0-A1C0-E30056BA666F}" type="slidenum">
              <a:rPr lang="en-US" smtClean="0"/>
              <a:t>‹#›</a:t>
            </a:fld>
            <a:endParaRPr lang="en-US"/>
          </a:p>
        </p:txBody>
      </p:sp>
      <p:sp>
        <p:nvSpPr>
          <p:cNvPr id="7" name="fl" descr="CMA Data Classification: Internal"/>
          <p:cNvSpPr txBox="1"/>
          <p:nvPr userDrawn="1"/>
        </p:nvSpPr>
        <p:spPr>
          <a:xfrm>
            <a:off x="0" y="6520180"/>
            <a:ext cx="9144000" cy="369332"/>
          </a:xfrm>
          <a:prstGeom prst="rect">
            <a:avLst/>
          </a:prstGeom>
          <a:noFill/>
        </p:spPr>
        <p:txBody>
          <a:bodyPr vert="horz" rtlCol="0">
            <a:spAutoFit/>
          </a:bodyPr>
          <a:lstStyle/>
          <a:p>
            <a:pPr algn="l"/>
            <a:r>
              <a:rPr lang="en-US" smtClean="0">
                <a:solidFill>
                  <a:schemeClr val="tx1"/>
                </a:solidFill>
              </a:rPr>
              <a:t>CMA Data Classification: Internal</a:t>
            </a:r>
            <a:endParaRPr lang="en-US">
              <a:solidFill>
                <a:schemeClr val="tx1"/>
              </a:solidFill>
            </a:endParaRPr>
          </a:p>
        </p:txBody>
      </p:sp>
    </p:spTree>
    <p:extLst>
      <p:ext uri="{BB962C8B-B14F-4D97-AF65-F5344CB8AC3E}">
        <p14:creationId xmlns:p14="http://schemas.microsoft.com/office/powerpoint/2010/main" val="2809265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2.xml"/><Relationship Id="rId5" Type="http://schemas.openxmlformats.org/officeDocument/2006/relationships/image" Target="../media/image5.png"/><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9.png"/><Relationship Id="rId1" Type="http://schemas.openxmlformats.org/officeDocument/2006/relationships/slideLayout" Target="../slideLayouts/slideLayout12.xml"/><Relationship Id="rId5" Type="http://schemas.openxmlformats.org/officeDocument/2006/relationships/image" Target="../media/image5.png"/><Relationship Id="rId4" Type="http://schemas.openxmlformats.org/officeDocument/2006/relationships/image" Target="../media/image10.png"/></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6.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12.png"/><Relationship Id="rId4" Type="http://schemas.openxmlformats.org/officeDocument/2006/relationships/image" Target="../media/image11.png"/></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5.png"/><Relationship Id="rId7" Type="http://schemas.openxmlformats.org/officeDocument/2006/relationships/diagramColors" Target="../diagrams/colors1.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81844" y="476672"/>
            <a:ext cx="7772400" cy="1470025"/>
          </a:xfrm>
        </p:spPr>
        <p:txBody>
          <a:bodyPr>
            <a:normAutofit/>
          </a:bodyPr>
          <a:lstStyle/>
          <a:p>
            <a:pPr rtl="1"/>
            <a:r>
              <a:rPr lang="ar-KW" sz="3600" b="1" dirty="0" smtClean="0">
                <a:solidFill>
                  <a:srgbClr val="D1B37D"/>
                </a:solidFill>
                <a:cs typeface="mohammad bold art 1" pitchFamily="2" charset="-78"/>
              </a:rPr>
              <a:t>ورشة عمل</a:t>
            </a:r>
            <a:r>
              <a:rPr lang="en-US" sz="4800" b="1" dirty="0" smtClean="0">
                <a:solidFill>
                  <a:srgbClr val="8C8A26"/>
                </a:solidFill>
                <a:cs typeface="mohammad bold art 1" pitchFamily="2" charset="-78"/>
              </a:rPr>
              <a:t/>
            </a:r>
            <a:br>
              <a:rPr lang="en-US" sz="4800" b="1" dirty="0" smtClean="0">
                <a:solidFill>
                  <a:srgbClr val="8C8A26"/>
                </a:solidFill>
                <a:cs typeface="mohammad bold art 1" pitchFamily="2" charset="-78"/>
              </a:rPr>
            </a:br>
            <a:endParaRPr lang="en-GB" sz="4800" dirty="0">
              <a:cs typeface="mohammad bold art 1" pitchFamily="2" charset="-78"/>
            </a:endParaRPr>
          </a:p>
        </p:txBody>
      </p:sp>
      <p:sp>
        <p:nvSpPr>
          <p:cNvPr id="3" name="Subtitle 2"/>
          <p:cNvSpPr>
            <a:spLocks noGrp="1"/>
          </p:cNvSpPr>
          <p:nvPr>
            <p:ph type="subTitle" idx="1"/>
          </p:nvPr>
        </p:nvSpPr>
        <p:spPr>
          <a:xfrm>
            <a:off x="1843608" y="1268760"/>
            <a:ext cx="7048872" cy="2616696"/>
          </a:xfrm>
        </p:spPr>
        <p:txBody>
          <a:bodyPr>
            <a:normAutofit fontScale="25000" lnSpcReduction="20000"/>
          </a:bodyPr>
          <a:lstStyle/>
          <a:p>
            <a:r>
              <a:rPr lang="ar-KW" sz="8000" b="1" dirty="0" smtClean="0">
                <a:solidFill>
                  <a:srgbClr val="1F497D"/>
                </a:solidFill>
                <a:cs typeface="mohammad bold art 1" pitchFamily="2" charset="-78"/>
              </a:rPr>
              <a:t>تطبيق المرحلة الانتقالية الأولى </a:t>
            </a:r>
          </a:p>
          <a:p>
            <a:r>
              <a:rPr lang="ar-KW" sz="8000" b="1" dirty="0" smtClean="0">
                <a:solidFill>
                  <a:srgbClr val="1F497D"/>
                </a:solidFill>
                <a:cs typeface="mohammad bold art 1" pitchFamily="2" charset="-78"/>
              </a:rPr>
              <a:t>لنظام ما بعد التداول</a:t>
            </a:r>
          </a:p>
          <a:p>
            <a:endParaRPr lang="ar-KW" sz="4800" b="1" dirty="0" smtClean="0">
              <a:solidFill>
                <a:srgbClr val="1F497D"/>
              </a:solidFill>
              <a:cs typeface="mohammad bold art 1" pitchFamily="2" charset="-78"/>
            </a:endParaRPr>
          </a:p>
          <a:p>
            <a:r>
              <a:rPr lang="ar-KW" sz="6400" b="1" dirty="0" smtClean="0">
                <a:solidFill>
                  <a:srgbClr val="1F497D"/>
                </a:solidFill>
                <a:cs typeface="mohammad bold art 1" pitchFamily="2" charset="-78"/>
              </a:rPr>
              <a:t>المحاضرون:</a:t>
            </a:r>
          </a:p>
          <a:p>
            <a:endParaRPr lang="ar-KW" sz="3600" b="1" dirty="0" smtClean="0">
              <a:solidFill>
                <a:srgbClr val="1F497D"/>
              </a:solidFill>
              <a:cs typeface="mohammad bold art 1" pitchFamily="2" charset="-78"/>
            </a:endParaRPr>
          </a:p>
          <a:p>
            <a:r>
              <a:rPr lang="ar-KW" sz="3600" b="1" dirty="0" smtClean="0">
                <a:solidFill>
                  <a:srgbClr val="1F497D"/>
                </a:solidFill>
                <a:cs typeface="mohammad bold art 1" pitchFamily="2" charset="-78"/>
              </a:rPr>
              <a:t> </a:t>
            </a:r>
            <a:r>
              <a:rPr lang="ar-KW" sz="6400" b="1" dirty="0" smtClean="0">
                <a:solidFill>
                  <a:srgbClr val="1F497D"/>
                </a:solidFill>
                <a:cs typeface="mohammad bold art 1" pitchFamily="2" charset="-78"/>
              </a:rPr>
              <a:t>عبدالرحمن يوسف </a:t>
            </a:r>
            <a:r>
              <a:rPr lang="ar-KW" sz="6400" b="1" dirty="0" err="1" smtClean="0">
                <a:solidFill>
                  <a:srgbClr val="1F497D"/>
                </a:solidFill>
                <a:cs typeface="mohammad bold art 1" pitchFamily="2" charset="-78"/>
              </a:rPr>
              <a:t>الفيلكاوي</a:t>
            </a:r>
            <a:endParaRPr lang="ar-KW" sz="6400" b="1" dirty="0" smtClean="0">
              <a:solidFill>
                <a:srgbClr val="1F497D"/>
              </a:solidFill>
              <a:cs typeface="mohammad bold art 1" pitchFamily="2" charset="-78"/>
            </a:endParaRPr>
          </a:p>
          <a:p>
            <a:pPr rtl="1"/>
            <a:r>
              <a:rPr lang="ar-KW" sz="6400" b="1" dirty="0" smtClean="0">
                <a:solidFill>
                  <a:srgbClr val="1F497D"/>
                </a:solidFill>
                <a:cs typeface="mohammad bold art 1" pitchFamily="2" charset="-78"/>
              </a:rPr>
              <a:t>مكتب نائب رئيس مجلس </a:t>
            </a:r>
            <a:r>
              <a:rPr lang="ar-KW" sz="6400" b="1" dirty="0" smtClean="0">
                <a:solidFill>
                  <a:srgbClr val="1F497D"/>
                </a:solidFill>
                <a:cs typeface="mohammad bold art 1" pitchFamily="2" charset="-78"/>
              </a:rPr>
              <a:t>المفوضين</a:t>
            </a:r>
          </a:p>
          <a:p>
            <a:pPr rtl="1"/>
            <a:endParaRPr lang="ar-KW" sz="6400" b="1" dirty="0">
              <a:solidFill>
                <a:srgbClr val="1F497D"/>
              </a:solidFill>
              <a:cs typeface="mohammad bold art 1" pitchFamily="2" charset="-78"/>
            </a:endParaRPr>
          </a:p>
          <a:p>
            <a:pPr rtl="1"/>
            <a:r>
              <a:rPr lang="ar-KW" sz="6400" b="1" dirty="0" smtClean="0">
                <a:solidFill>
                  <a:srgbClr val="1F497D"/>
                </a:solidFill>
                <a:cs typeface="mohammad bold art 1" pitchFamily="2" charset="-78"/>
              </a:rPr>
              <a:t>خالد علي السهلي</a:t>
            </a:r>
          </a:p>
          <a:p>
            <a:pPr rtl="1"/>
            <a:r>
              <a:rPr lang="ar-KW" sz="6400" b="1" dirty="0" smtClean="0">
                <a:solidFill>
                  <a:srgbClr val="1F497D"/>
                </a:solidFill>
                <a:cs typeface="mohammad bold art 1" pitchFamily="2" charset="-78"/>
              </a:rPr>
              <a:t>إدارة تنظيم الأسواق </a:t>
            </a:r>
            <a:endParaRPr lang="ar-KW" sz="6400" b="1" dirty="0" smtClean="0">
              <a:solidFill>
                <a:srgbClr val="1F497D"/>
              </a:solidFill>
              <a:cs typeface="mohammad bold art 1" pitchFamily="2" charset="-78"/>
            </a:endParaRPr>
          </a:p>
          <a:p>
            <a:pPr rtl="1"/>
            <a:endParaRPr lang="ar-KW" sz="6400" b="1" dirty="0" smtClean="0">
              <a:solidFill>
                <a:srgbClr val="1F497D"/>
              </a:solidFill>
              <a:cs typeface="mohammad bold art 1" pitchFamily="2" charset="-78"/>
            </a:endParaRPr>
          </a:p>
          <a:p>
            <a:r>
              <a:rPr lang="ar-KW" sz="6400" b="1" dirty="0" smtClean="0">
                <a:solidFill>
                  <a:srgbClr val="1F497D"/>
                </a:solidFill>
                <a:cs typeface="mohammad bold art 1" pitchFamily="2" charset="-78"/>
              </a:rPr>
              <a:t>فريق </a:t>
            </a:r>
            <a:r>
              <a:rPr lang="ar-KW" sz="6400" b="1" dirty="0" smtClean="0">
                <a:solidFill>
                  <a:srgbClr val="1F497D"/>
                </a:solidFill>
                <a:cs typeface="mohammad bold art 1" pitchFamily="2" charset="-78"/>
              </a:rPr>
              <a:t>جاهزية السوق</a:t>
            </a:r>
            <a:r>
              <a:rPr lang="en-US" sz="6400" b="1" dirty="0">
                <a:solidFill>
                  <a:srgbClr val="1F497D"/>
                </a:solidFill>
                <a:cs typeface="mohammad bold art 1" pitchFamily="2" charset="-78"/>
              </a:rPr>
              <a:t> </a:t>
            </a:r>
            <a:r>
              <a:rPr lang="ar-KW" sz="6400" b="1" dirty="0" smtClean="0">
                <a:solidFill>
                  <a:srgbClr val="1F497D"/>
                </a:solidFill>
                <a:cs typeface="mohammad bold art 1" pitchFamily="2" charset="-78"/>
              </a:rPr>
              <a:t> </a:t>
            </a:r>
          </a:p>
          <a:p>
            <a:pPr rtl="1"/>
            <a:r>
              <a:rPr lang="ar-KW" sz="6400" b="1" dirty="0" smtClean="0">
                <a:solidFill>
                  <a:srgbClr val="1F497D"/>
                </a:solidFill>
                <a:cs typeface="mohammad bold art 1" pitchFamily="2" charset="-78"/>
              </a:rPr>
              <a:t>09/5/2017</a:t>
            </a:r>
          </a:p>
        </p:txBody>
      </p:sp>
      <p:pic>
        <p:nvPicPr>
          <p:cNvPr id="6" name="Picture 5" descr="Picture 3.png"/>
          <p:cNvPicPr>
            <a:picLocks noChangeAspect="1"/>
          </p:cNvPicPr>
          <p:nvPr/>
        </p:nvPicPr>
        <p:blipFill rotWithShape="1">
          <a:blip r:embed="rId2" cstate="print"/>
          <a:srcRect r="75690"/>
          <a:stretch/>
        </p:blipFill>
        <p:spPr>
          <a:xfrm>
            <a:off x="1" y="0"/>
            <a:ext cx="2222937" cy="6858000"/>
          </a:xfrm>
          <a:prstGeom prst="rect">
            <a:avLst/>
          </a:prstGeom>
          <a:ln w="28575">
            <a:noFill/>
          </a:ln>
        </p:spPr>
      </p:pic>
      <p:pic>
        <p:nvPicPr>
          <p:cNvPr id="1026" name="Picture 2" descr="Image result for ‫الشركة الكويتية للمقاصة‬‎"/>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419872" y="5373216"/>
            <a:ext cx="1781424" cy="813019"/>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Image result for ‫هيئة أسواق المال‬‎"/>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372822" y="4335760"/>
            <a:ext cx="2304405" cy="917848"/>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741123" y="5107959"/>
            <a:ext cx="1872208" cy="1221959"/>
          </a:xfrm>
          <a:prstGeom prst="rect">
            <a:avLst/>
          </a:prstGeom>
        </p:spPr>
      </p:pic>
    </p:spTree>
    <p:extLst>
      <p:ext uri="{BB962C8B-B14F-4D97-AF65-F5344CB8AC3E}">
        <p14:creationId xmlns:p14="http://schemas.microsoft.com/office/powerpoint/2010/main" val="18012475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17885" y="3471713"/>
            <a:ext cx="7125173" cy="8601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350">
              <a:solidFill>
                <a:prstClr val="white"/>
              </a:solidFill>
              <a:latin typeface="Calibri" panose="020F0502020204030204"/>
            </a:endParaRPr>
          </a:p>
        </p:txBody>
      </p:sp>
      <p:sp>
        <p:nvSpPr>
          <p:cNvPr id="5" name="TextBox 4"/>
          <p:cNvSpPr txBox="1"/>
          <p:nvPr/>
        </p:nvSpPr>
        <p:spPr>
          <a:xfrm>
            <a:off x="3975563" y="1483407"/>
            <a:ext cx="4578234" cy="338554"/>
          </a:xfrm>
          <a:prstGeom prst="rect">
            <a:avLst/>
          </a:prstGeom>
          <a:noFill/>
        </p:spPr>
        <p:txBody>
          <a:bodyPr wrap="square" rtlCol="0">
            <a:spAutoFit/>
          </a:bodyPr>
          <a:lstStyle/>
          <a:p>
            <a:pPr algn="r" defTabSz="685800"/>
            <a:r>
              <a:rPr lang="ar-KW" sz="1600" dirty="0">
                <a:solidFill>
                  <a:prstClr val="black"/>
                </a:solidFill>
                <a:latin typeface="Calibri" panose="020F0502020204030204"/>
                <a:cs typeface="mohammad bold art 1" pitchFamily="2" charset="-78"/>
              </a:rPr>
              <a:t>مثال توضيحي – تأثير دورة التسوية الجديدة على التداول</a:t>
            </a:r>
            <a:endParaRPr lang="en-US" sz="1600" dirty="0">
              <a:solidFill>
                <a:prstClr val="black"/>
              </a:solidFill>
              <a:latin typeface="Calibri" panose="020F0502020204030204"/>
              <a:cs typeface="mohammad bold art 1" pitchFamily="2" charset="-78"/>
            </a:endParaRPr>
          </a:p>
        </p:txBody>
      </p:sp>
      <p:sp>
        <p:nvSpPr>
          <p:cNvPr id="6" name="Rectangle 5"/>
          <p:cNvSpPr/>
          <p:nvPr/>
        </p:nvSpPr>
        <p:spPr>
          <a:xfrm>
            <a:off x="7525096" y="3540292"/>
            <a:ext cx="62345" cy="374074"/>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350">
              <a:solidFill>
                <a:prstClr val="white"/>
              </a:solidFill>
              <a:latin typeface="Calibri" panose="020F0502020204030204"/>
            </a:endParaRPr>
          </a:p>
        </p:txBody>
      </p:sp>
      <p:sp>
        <p:nvSpPr>
          <p:cNvPr id="7" name="Rectangle 6"/>
          <p:cNvSpPr/>
          <p:nvPr/>
        </p:nvSpPr>
        <p:spPr>
          <a:xfrm>
            <a:off x="5488479" y="3540292"/>
            <a:ext cx="62345" cy="374074"/>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350">
              <a:solidFill>
                <a:prstClr val="white"/>
              </a:solidFill>
              <a:latin typeface="Calibri" panose="020F0502020204030204"/>
            </a:endParaRPr>
          </a:p>
        </p:txBody>
      </p:sp>
      <p:sp>
        <p:nvSpPr>
          <p:cNvPr id="9" name="Rectangle 8"/>
          <p:cNvSpPr/>
          <p:nvPr/>
        </p:nvSpPr>
        <p:spPr>
          <a:xfrm>
            <a:off x="3451861" y="3540292"/>
            <a:ext cx="62345" cy="374074"/>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350">
              <a:solidFill>
                <a:prstClr val="white"/>
              </a:solidFill>
              <a:latin typeface="Calibri" panose="020F0502020204030204"/>
            </a:endParaRPr>
          </a:p>
        </p:txBody>
      </p:sp>
      <p:sp>
        <p:nvSpPr>
          <p:cNvPr id="11" name="TextBox 10"/>
          <p:cNvSpPr txBox="1"/>
          <p:nvPr/>
        </p:nvSpPr>
        <p:spPr>
          <a:xfrm>
            <a:off x="7032568" y="3982945"/>
            <a:ext cx="985058" cy="715581"/>
          </a:xfrm>
          <a:prstGeom prst="rect">
            <a:avLst/>
          </a:prstGeom>
          <a:noFill/>
        </p:spPr>
        <p:txBody>
          <a:bodyPr wrap="square" rtlCol="0">
            <a:spAutoFit/>
          </a:bodyPr>
          <a:lstStyle/>
          <a:p>
            <a:pPr algn="ctr" defTabSz="685800"/>
            <a:r>
              <a:rPr lang="ar-KW" sz="1350" dirty="0">
                <a:solidFill>
                  <a:prstClr val="black"/>
                </a:solidFill>
                <a:latin typeface="Calibri" panose="020F0502020204030204"/>
                <a:cs typeface="mohammad bold art 1" pitchFamily="2" charset="-78"/>
              </a:rPr>
              <a:t>الأحد</a:t>
            </a:r>
          </a:p>
          <a:p>
            <a:pPr algn="ctr" defTabSz="685800"/>
            <a:r>
              <a:rPr lang="ar-KW" sz="1350" dirty="0">
                <a:solidFill>
                  <a:prstClr val="black"/>
                </a:solidFill>
                <a:latin typeface="Calibri" panose="020F0502020204030204"/>
                <a:cs typeface="mohammad bold art 1" pitchFamily="2" charset="-78"/>
              </a:rPr>
              <a:t>4 يونيو</a:t>
            </a:r>
          </a:p>
          <a:p>
            <a:pPr algn="ctr" defTabSz="685800"/>
            <a:endParaRPr lang="en-US" sz="1350" dirty="0">
              <a:solidFill>
                <a:prstClr val="black"/>
              </a:solidFill>
              <a:latin typeface="Calibri" panose="020F0502020204030204"/>
              <a:cs typeface="mohammad bold art 1" pitchFamily="2" charset="-78"/>
            </a:endParaRPr>
          </a:p>
        </p:txBody>
      </p:sp>
      <p:sp>
        <p:nvSpPr>
          <p:cNvPr id="12" name="TextBox 11"/>
          <p:cNvSpPr txBox="1"/>
          <p:nvPr/>
        </p:nvSpPr>
        <p:spPr>
          <a:xfrm>
            <a:off x="5027122" y="3982945"/>
            <a:ext cx="985058" cy="923330"/>
          </a:xfrm>
          <a:prstGeom prst="rect">
            <a:avLst/>
          </a:prstGeom>
          <a:noFill/>
        </p:spPr>
        <p:txBody>
          <a:bodyPr wrap="square" rtlCol="0">
            <a:spAutoFit/>
          </a:bodyPr>
          <a:lstStyle/>
          <a:p>
            <a:pPr algn="ctr" defTabSz="685800"/>
            <a:r>
              <a:rPr lang="ar-KW" sz="1350" dirty="0">
                <a:solidFill>
                  <a:prstClr val="black"/>
                </a:solidFill>
                <a:latin typeface="Calibri" panose="020F0502020204030204"/>
                <a:cs typeface="mohammad bold art 1" pitchFamily="2" charset="-78"/>
              </a:rPr>
              <a:t>الأثنين</a:t>
            </a:r>
          </a:p>
          <a:p>
            <a:pPr algn="ctr" defTabSz="685800"/>
            <a:r>
              <a:rPr lang="ar-KW" sz="1350" dirty="0">
                <a:solidFill>
                  <a:prstClr val="black"/>
                </a:solidFill>
                <a:latin typeface="Calibri" panose="020F0502020204030204"/>
                <a:cs typeface="mohammad bold art 1" pitchFamily="2" charset="-78"/>
              </a:rPr>
              <a:t>5 يونيو</a:t>
            </a:r>
          </a:p>
          <a:p>
            <a:pPr algn="ctr" defTabSz="685800"/>
            <a:endParaRPr lang="ar-KW" sz="1350" dirty="0">
              <a:solidFill>
                <a:prstClr val="black"/>
              </a:solidFill>
              <a:latin typeface="Calibri" panose="020F0502020204030204"/>
              <a:cs typeface="mohammad bold art 1" pitchFamily="2" charset="-78"/>
            </a:endParaRPr>
          </a:p>
          <a:p>
            <a:pPr algn="ctr" defTabSz="685800"/>
            <a:endParaRPr lang="en-US" sz="1350" dirty="0">
              <a:solidFill>
                <a:prstClr val="black"/>
              </a:solidFill>
              <a:latin typeface="Calibri" panose="020F0502020204030204"/>
              <a:cs typeface="mohammad bold art 1" pitchFamily="2" charset="-78"/>
            </a:endParaRPr>
          </a:p>
        </p:txBody>
      </p:sp>
      <p:sp>
        <p:nvSpPr>
          <p:cNvPr id="13" name="TextBox 12"/>
          <p:cNvSpPr txBox="1"/>
          <p:nvPr/>
        </p:nvSpPr>
        <p:spPr>
          <a:xfrm>
            <a:off x="2990505" y="3982944"/>
            <a:ext cx="985058" cy="923330"/>
          </a:xfrm>
          <a:prstGeom prst="rect">
            <a:avLst/>
          </a:prstGeom>
          <a:noFill/>
        </p:spPr>
        <p:txBody>
          <a:bodyPr wrap="square" rtlCol="0">
            <a:spAutoFit/>
          </a:bodyPr>
          <a:lstStyle/>
          <a:p>
            <a:pPr algn="ctr" defTabSz="685800"/>
            <a:r>
              <a:rPr lang="ar-KW" sz="1350" dirty="0">
                <a:solidFill>
                  <a:prstClr val="black"/>
                </a:solidFill>
                <a:latin typeface="Calibri" panose="020F0502020204030204"/>
                <a:cs typeface="mohammad bold art 1" pitchFamily="2" charset="-78"/>
              </a:rPr>
              <a:t>الثلاثاء</a:t>
            </a:r>
          </a:p>
          <a:p>
            <a:pPr algn="ctr" defTabSz="685800"/>
            <a:r>
              <a:rPr lang="ar-KW" sz="1350" dirty="0">
                <a:solidFill>
                  <a:prstClr val="black"/>
                </a:solidFill>
                <a:latin typeface="Calibri" panose="020F0502020204030204"/>
                <a:cs typeface="mohammad bold art 1" pitchFamily="2" charset="-78"/>
              </a:rPr>
              <a:t>6 يونيو</a:t>
            </a:r>
          </a:p>
          <a:p>
            <a:pPr algn="ctr" defTabSz="685800"/>
            <a:endParaRPr lang="ar-KW" sz="1350" dirty="0">
              <a:solidFill>
                <a:prstClr val="black"/>
              </a:solidFill>
              <a:latin typeface="Calibri" panose="020F0502020204030204"/>
              <a:cs typeface="mohammad bold art 1" pitchFamily="2" charset="-78"/>
            </a:endParaRPr>
          </a:p>
          <a:p>
            <a:pPr algn="ctr" defTabSz="685800"/>
            <a:endParaRPr lang="en-US" sz="1350" dirty="0">
              <a:solidFill>
                <a:prstClr val="black"/>
              </a:solidFill>
              <a:latin typeface="Calibri" panose="020F0502020204030204"/>
              <a:cs typeface="mohammad bold art 1" pitchFamily="2" charset="-78"/>
            </a:endParaRPr>
          </a:p>
        </p:txBody>
      </p:sp>
      <p:sp>
        <p:nvSpPr>
          <p:cNvPr id="14" name="TextBox 13"/>
          <p:cNvSpPr txBox="1"/>
          <p:nvPr/>
        </p:nvSpPr>
        <p:spPr>
          <a:xfrm>
            <a:off x="953887" y="3982944"/>
            <a:ext cx="985058" cy="923330"/>
          </a:xfrm>
          <a:prstGeom prst="rect">
            <a:avLst/>
          </a:prstGeom>
          <a:noFill/>
        </p:spPr>
        <p:txBody>
          <a:bodyPr wrap="square" rtlCol="0">
            <a:spAutoFit/>
          </a:bodyPr>
          <a:lstStyle/>
          <a:p>
            <a:pPr algn="ctr" defTabSz="685800"/>
            <a:r>
              <a:rPr lang="ar-KW" sz="1350" dirty="0">
                <a:solidFill>
                  <a:prstClr val="black"/>
                </a:solidFill>
                <a:latin typeface="Calibri" panose="020F0502020204030204"/>
                <a:cs typeface="mohammad bold art 1" pitchFamily="2" charset="-78"/>
              </a:rPr>
              <a:t>الأربعاء</a:t>
            </a:r>
          </a:p>
          <a:p>
            <a:pPr algn="ctr" defTabSz="685800"/>
            <a:r>
              <a:rPr lang="ar-KW" sz="1350" dirty="0">
                <a:solidFill>
                  <a:prstClr val="black"/>
                </a:solidFill>
                <a:latin typeface="Calibri" panose="020F0502020204030204"/>
                <a:cs typeface="mohammad bold art 1" pitchFamily="2" charset="-78"/>
              </a:rPr>
              <a:t>7 يونيو</a:t>
            </a:r>
          </a:p>
          <a:p>
            <a:pPr algn="ctr" defTabSz="685800"/>
            <a:endParaRPr lang="ar-KW" sz="1350" dirty="0">
              <a:solidFill>
                <a:prstClr val="black"/>
              </a:solidFill>
              <a:latin typeface="Calibri" panose="020F0502020204030204"/>
              <a:cs typeface="mohammad bold art 1" pitchFamily="2" charset="-78"/>
            </a:endParaRPr>
          </a:p>
          <a:p>
            <a:pPr algn="ctr" defTabSz="685800"/>
            <a:endParaRPr lang="en-US" sz="1350" dirty="0">
              <a:solidFill>
                <a:prstClr val="black"/>
              </a:solidFill>
              <a:latin typeface="Calibri" panose="020F0502020204030204"/>
              <a:cs typeface="mohammad bold art 1" pitchFamily="2" charset="-78"/>
            </a:endParaRPr>
          </a:p>
        </p:txBody>
      </p:sp>
      <p:pic>
        <p:nvPicPr>
          <p:cNvPr id="19" name="Picture 18"/>
          <p:cNvPicPr>
            <a:picLocks noChangeAspect="1"/>
          </p:cNvPicPr>
          <p:nvPr/>
        </p:nvPicPr>
        <p:blipFill>
          <a:blip r:embed="rId2"/>
          <a:stretch>
            <a:fillRect/>
          </a:stretch>
        </p:blipFill>
        <p:spPr>
          <a:xfrm>
            <a:off x="7255612" y="4413701"/>
            <a:ext cx="587446" cy="419234"/>
          </a:xfrm>
          <a:prstGeom prst="rect">
            <a:avLst/>
          </a:prstGeom>
        </p:spPr>
      </p:pic>
      <p:sp>
        <p:nvSpPr>
          <p:cNvPr id="20" name="TextBox 19"/>
          <p:cNvSpPr txBox="1"/>
          <p:nvPr/>
        </p:nvSpPr>
        <p:spPr>
          <a:xfrm>
            <a:off x="6650861" y="4921532"/>
            <a:ext cx="1209502" cy="207749"/>
          </a:xfrm>
          <a:prstGeom prst="rect">
            <a:avLst/>
          </a:prstGeom>
          <a:noFill/>
        </p:spPr>
        <p:txBody>
          <a:bodyPr wrap="square" rtlCol="0">
            <a:spAutoFit/>
          </a:bodyPr>
          <a:lstStyle/>
          <a:p>
            <a:pPr algn="r" defTabSz="685800" rtl="1"/>
            <a:r>
              <a:rPr lang="ar-KW" sz="750" dirty="0">
                <a:solidFill>
                  <a:prstClr val="black"/>
                </a:solidFill>
                <a:latin typeface="Modern No. 20" panose="02070704070505020303" pitchFamily="18" charset="0"/>
                <a:cs typeface="mohammad bold art 1" pitchFamily="2" charset="-78"/>
              </a:rPr>
              <a:t>تنفيذ الصفقة</a:t>
            </a:r>
            <a:endParaRPr lang="en-US" sz="750" dirty="0">
              <a:solidFill>
                <a:prstClr val="black"/>
              </a:solidFill>
              <a:latin typeface="Modern No. 20" panose="02070704070505020303" pitchFamily="18" charset="0"/>
              <a:cs typeface="mohammad bold art 1" pitchFamily="2" charset="-78"/>
            </a:endParaRPr>
          </a:p>
        </p:txBody>
      </p:sp>
      <p:sp>
        <p:nvSpPr>
          <p:cNvPr id="40" name="TextBox 39"/>
          <p:cNvSpPr txBox="1"/>
          <p:nvPr/>
        </p:nvSpPr>
        <p:spPr>
          <a:xfrm>
            <a:off x="7126087" y="2710301"/>
            <a:ext cx="822958" cy="715581"/>
          </a:xfrm>
          <a:prstGeom prst="rect">
            <a:avLst/>
          </a:prstGeom>
          <a:noFill/>
        </p:spPr>
        <p:txBody>
          <a:bodyPr wrap="square" rtlCol="0">
            <a:spAutoFit/>
          </a:bodyPr>
          <a:lstStyle/>
          <a:p>
            <a:pPr algn="ctr" defTabSz="685800"/>
            <a:r>
              <a:rPr lang="ar-KW" sz="1350" dirty="0">
                <a:solidFill>
                  <a:prstClr val="black"/>
                </a:solidFill>
                <a:latin typeface="Calibri" panose="020F0502020204030204"/>
                <a:cs typeface="mohammad bold art 1" pitchFamily="2" charset="-78"/>
              </a:rPr>
              <a:t>يوم التداول </a:t>
            </a:r>
            <a:endParaRPr lang="en-US" sz="1350" dirty="0">
              <a:solidFill>
                <a:prstClr val="black"/>
              </a:solidFill>
              <a:latin typeface="Calibri" panose="020F0502020204030204"/>
              <a:cs typeface="mohammad bold art 1" pitchFamily="2" charset="-78"/>
            </a:endParaRPr>
          </a:p>
          <a:p>
            <a:pPr algn="ctr" defTabSz="685800"/>
            <a:r>
              <a:rPr lang="en-US" sz="1350" dirty="0">
                <a:solidFill>
                  <a:prstClr val="black"/>
                </a:solidFill>
                <a:latin typeface="Calibri" panose="020F0502020204030204"/>
                <a:cs typeface="mohammad bold art 1" pitchFamily="2" charset="-78"/>
              </a:rPr>
              <a:t>T</a:t>
            </a:r>
          </a:p>
        </p:txBody>
      </p:sp>
      <p:sp>
        <p:nvSpPr>
          <p:cNvPr id="41" name="TextBox 40"/>
          <p:cNvSpPr txBox="1"/>
          <p:nvPr/>
        </p:nvSpPr>
        <p:spPr>
          <a:xfrm>
            <a:off x="3027216" y="2560666"/>
            <a:ext cx="822958" cy="923330"/>
          </a:xfrm>
          <a:prstGeom prst="rect">
            <a:avLst/>
          </a:prstGeom>
          <a:noFill/>
        </p:spPr>
        <p:txBody>
          <a:bodyPr wrap="square" rtlCol="0">
            <a:spAutoFit/>
          </a:bodyPr>
          <a:lstStyle/>
          <a:p>
            <a:pPr algn="ctr" defTabSz="685800"/>
            <a:r>
              <a:rPr lang="ar-KW" sz="1350" dirty="0">
                <a:solidFill>
                  <a:prstClr val="black"/>
                </a:solidFill>
                <a:latin typeface="Calibri" panose="020F0502020204030204"/>
                <a:cs typeface="mohammad bold art 1" pitchFamily="2" charset="-78"/>
              </a:rPr>
              <a:t>يومين بعد يوم التداول </a:t>
            </a:r>
            <a:endParaRPr lang="en-US" sz="1350" dirty="0">
              <a:solidFill>
                <a:prstClr val="black"/>
              </a:solidFill>
              <a:latin typeface="Calibri" panose="020F0502020204030204"/>
              <a:cs typeface="mohammad bold art 1" pitchFamily="2" charset="-78"/>
            </a:endParaRPr>
          </a:p>
          <a:p>
            <a:pPr algn="ctr" defTabSz="685800"/>
            <a:r>
              <a:rPr lang="en-US" sz="1350" dirty="0">
                <a:solidFill>
                  <a:prstClr val="black"/>
                </a:solidFill>
                <a:latin typeface="Calibri" panose="020F0502020204030204"/>
                <a:cs typeface="mohammad bold art 1" pitchFamily="2" charset="-78"/>
              </a:rPr>
              <a:t>T+</a:t>
            </a:r>
            <a:r>
              <a:rPr lang="ar-KW" sz="1350" dirty="0">
                <a:solidFill>
                  <a:prstClr val="black"/>
                </a:solidFill>
                <a:latin typeface="Calibri" panose="020F0502020204030204"/>
                <a:cs typeface="mohammad bold art 1" pitchFamily="2" charset="-78"/>
              </a:rPr>
              <a:t>2</a:t>
            </a:r>
            <a:endParaRPr lang="en-US" sz="1350" dirty="0">
              <a:solidFill>
                <a:prstClr val="black"/>
              </a:solidFill>
              <a:latin typeface="Calibri" panose="020F0502020204030204"/>
              <a:cs typeface="mohammad bold art 1" pitchFamily="2" charset="-78"/>
            </a:endParaRPr>
          </a:p>
        </p:txBody>
      </p:sp>
      <p:sp>
        <p:nvSpPr>
          <p:cNvPr id="42" name="TextBox 41"/>
          <p:cNvSpPr txBox="1"/>
          <p:nvPr/>
        </p:nvSpPr>
        <p:spPr>
          <a:xfrm>
            <a:off x="4884104" y="2701053"/>
            <a:ext cx="1208749" cy="715581"/>
          </a:xfrm>
          <a:prstGeom prst="rect">
            <a:avLst/>
          </a:prstGeom>
          <a:noFill/>
        </p:spPr>
        <p:txBody>
          <a:bodyPr wrap="square" rtlCol="0">
            <a:spAutoFit/>
          </a:bodyPr>
          <a:lstStyle/>
          <a:p>
            <a:pPr algn="ctr" defTabSz="685800"/>
            <a:r>
              <a:rPr lang="ar-KW" sz="1350" dirty="0">
                <a:solidFill>
                  <a:prstClr val="black"/>
                </a:solidFill>
                <a:latin typeface="Calibri" panose="020F0502020204030204"/>
                <a:cs typeface="mohammad bold art 1" pitchFamily="2" charset="-78"/>
              </a:rPr>
              <a:t>يوم  واحد بعد يوم التداول </a:t>
            </a:r>
            <a:endParaRPr lang="en-US" sz="1350" dirty="0">
              <a:solidFill>
                <a:prstClr val="black"/>
              </a:solidFill>
              <a:latin typeface="Calibri" panose="020F0502020204030204"/>
              <a:cs typeface="mohammad bold art 1" pitchFamily="2" charset="-78"/>
            </a:endParaRPr>
          </a:p>
          <a:p>
            <a:pPr algn="ctr" defTabSz="685800"/>
            <a:r>
              <a:rPr lang="en-US" sz="1350" dirty="0">
                <a:solidFill>
                  <a:prstClr val="black"/>
                </a:solidFill>
                <a:latin typeface="Calibri" panose="020F0502020204030204"/>
                <a:cs typeface="mohammad bold art 1" pitchFamily="2" charset="-78"/>
              </a:rPr>
              <a:t>T+1</a:t>
            </a:r>
          </a:p>
        </p:txBody>
      </p:sp>
      <p:sp>
        <p:nvSpPr>
          <p:cNvPr id="43" name="TextBox 42"/>
          <p:cNvSpPr txBox="1"/>
          <p:nvPr/>
        </p:nvSpPr>
        <p:spPr>
          <a:xfrm>
            <a:off x="717885" y="2675340"/>
            <a:ext cx="1390526" cy="715581"/>
          </a:xfrm>
          <a:prstGeom prst="rect">
            <a:avLst/>
          </a:prstGeom>
          <a:noFill/>
        </p:spPr>
        <p:txBody>
          <a:bodyPr wrap="square" rtlCol="0">
            <a:spAutoFit/>
          </a:bodyPr>
          <a:lstStyle/>
          <a:p>
            <a:pPr algn="ctr" defTabSz="685800"/>
            <a:r>
              <a:rPr lang="ar-KW" sz="1350" dirty="0">
                <a:solidFill>
                  <a:prstClr val="black"/>
                </a:solidFill>
                <a:latin typeface="Calibri" panose="020F0502020204030204"/>
                <a:cs typeface="mohammad bold art 1" pitchFamily="2" charset="-78"/>
              </a:rPr>
              <a:t>ثلاثة أيام بعد يوم التداول </a:t>
            </a:r>
            <a:endParaRPr lang="en-US" sz="1350" dirty="0">
              <a:solidFill>
                <a:prstClr val="black"/>
              </a:solidFill>
              <a:latin typeface="Calibri" panose="020F0502020204030204"/>
              <a:cs typeface="mohammad bold art 1" pitchFamily="2" charset="-78"/>
            </a:endParaRPr>
          </a:p>
          <a:p>
            <a:pPr algn="ctr" defTabSz="685800"/>
            <a:r>
              <a:rPr lang="en-US" sz="1350" dirty="0">
                <a:solidFill>
                  <a:prstClr val="black"/>
                </a:solidFill>
                <a:latin typeface="Calibri" panose="020F0502020204030204"/>
                <a:cs typeface="mohammad bold art 1" pitchFamily="2" charset="-78"/>
              </a:rPr>
              <a:t>T+</a:t>
            </a:r>
            <a:r>
              <a:rPr lang="ar-KW" sz="1350" dirty="0">
                <a:solidFill>
                  <a:prstClr val="black"/>
                </a:solidFill>
                <a:latin typeface="Calibri" panose="020F0502020204030204"/>
                <a:cs typeface="mohammad bold art 1" pitchFamily="2" charset="-78"/>
              </a:rPr>
              <a:t>3</a:t>
            </a:r>
            <a:endParaRPr lang="en-US" sz="1350" dirty="0">
              <a:solidFill>
                <a:prstClr val="black"/>
              </a:solidFill>
              <a:latin typeface="Calibri" panose="020F0502020204030204"/>
              <a:cs typeface="mohammad bold art 1" pitchFamily="2" charset="-78"/>
            </a:endParaRPr>
          </a:p>
        </p:txBody>
      </p:sp>
      <p:pic>
        <p:nvPicPr>
          <p:cNvPr id="39" name="Picture 38"/>
          <p:cNvPicPr>
            <a:picLocks noChangeAspect="1"/>
          </p:cNvPicPr>
          <p:nvPr/>
        </p:nvPicPr>
        <p:blipFill>
          <a:blip r:embed="rId3">
            <a:grayscl/>
          </a:blip>
          <a:stretch>
            <a:fillRect/>
          </a:stretch>
        </p:blipFill>
        <p:spPr>
          <a:xfrm>
            <a:off x="1128453" y="3374778"/>
            <a:ext cx="569390" cy="651811"/>
          </a:xfrm>
          <a:prstGeom prst="rect">
            <a:avLst/>
          </a:prstGeom>
        </p:spPr>
      </p:pic>
      <p:cxnSp>
        <p:nvCxnSpPr>
          <p:cNvPr id="17" name="Straight Arrow Connector 16"/>
          <p:cNvCxnSpPr/>
          <p:nvPr/>
        </p:nvCxnSpPr>
        <p:spPr>
          <a:xfrm flipH="1" flipV="1">
            <a:off x="1172095" y="5192449"/>
            <a:ext cx="6353002" cy="6235"/>
          </a:xfrm>
          <a:prstGeom prst="straightConnector1">
            <a:avLst/>
          </a:prstGeom>
          <a:ln w="38100">
            <a:solidFill>
              <a:schemeClr val="accent6">
                <a:lumMod val="75000"/>
              </a:schemeClr>
            </a:solidFill>
            <a:headEnd type="triangle"/>
            <a:tailEnd type="triangle"/>
          </a:ln>
        </p:spPr>
        <p:style>
          <a:lnRef idx="3">
            <a:schemeClr val="accent6"/>
          </a:lnRef>
          <a:fillRef idx="0">
            <a:schemeClr val="accent6"/>
          </a:fillRef>
          <a:effectRef idx="2">
            <a:schemeClr val="accent6"/>
          </a:effectRef>
          <a:fontRef idx="minor">
            <a:schemeClr val="tx1"/>
          </a:fontRef>
        </p:style>
      </p:cxnSp>
      <p:cxnSp>
        <p:nvCxnSpPr>
          <p:cNvPr id="45" name="Straight Arrow Connector 44"/>
          <p:cNvCxnSpPr/>
          <p:nvPr/>
        </p:nvCxnSpPr>
        <p:spPr>
          <a:xfrm>
            <a:off x="4295602" y="5192449"/>
            <a:ext cx="0" cy="211975"/>
          </a:xfrm>
          <a:prstGeom prst="straightConnector1">
            <a:avLst/>
          </a:prstGeom>
          <a:ln w="38100">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2805546" y="5507940"/>
            <a:ext cx="2880359" cy="369332"/>
          </a:xfrm>
          <a:prstGeom prst="rect">
            <a:avLst/>
          </a:prstGeom>
          <a:noFill/>
        </p:spPr>
        <p:txBody>
          <a:bodyPr wrap="square" rtlCol="0">
            <a:spAutoFit/>
          </a:bodyPr>
          <a:lstStyle/>
          <a:p>
            <a:pPr algn="ctr" defTabSz="685800" rtl="1"/>
            <a:r>
              <a:rPr lang="ar-KW" sz="900" dirty="0">
                <a:solidFill>
                  <a:srgbClr val="002060"/>
                </a:solidFill>
                <a:latin typeface="Calibri" panose="020F0502020204030204"/>
                <a:cs typeface="mohammad bold art 1" pitchFamily="2" charset="-78"/>
              </a:rPr>
              <a:t>بإمكان المتداول البيع أو الشراء في أي فترة قبل أو بعد  </a:t>
            </a:r>
            <a:r>
              <a:rPr lang="en-US" sz="900" dirty="0">
                <a:solidFill>
                  <a:srgbClr val="002060"/>
                </a:solidFill>
                <a:latin typeface="Calibri" panose="020F0502020204030204"/>
                <a:cs typeface="mohammad bold art 1" pitchFamily="2" charset="-78"/>
              </a:rPr>
              <a:t> T+3 </a:t>
            </a:r>
            <a:r>
              <a:rPr lang="ar-KW" sz="900" dirty="0">
                <a:solidFill>
                  <a:srgbClr val="002060"/>
                </a:solidFill>
                <a:latin typeface="Calibri" panose="020F0502020204030204"/>
                <a:cs typeface="mohammad bold art 1" pitchFamily="2" charset="-78"/>
              </a:rPr>
              <a:t> بناء على الصفقة المنفذة في </a:t>
            </a:r>
            <a:r>
              <a:rPr lang="en-US" sz="900" dirty="0">
                <a:solidFill>
                  <a:srgbClr val="002060"/>
                </a:solidFill>
                <a:latin typeface="Calibri" panose="020F0502020204030204"/>
                <a:cs typeface="mohammad bold art 1" pitchFamily="2" charset="-78"/>
              </a:rPr>
              <a:t>T</a:t>
            </a:r>
            <a:r>
              <a:rPr lang="ar-KW" sz="900" dirty="0">
                <a:solidFill>
                  <a:srgbClr val="002060"/>
                </a:solidFill>
                <a:latin typeface="Calibri" panose="020F0502020204030204"/>
                <a:cs typeface="mohammad bold art 1" pitchFamily="2" charset="-78"/>
              </a:rPr>
              <a:t>.</a:t>
            </a:r>
            <a:endParaRPr lang="en-US" sz="900" dirty="0">
              <a:solidFill>
                <a:srgbClr val="002060"/>
              </a:solidFill>
              <a:latin typeface="Calibri" panose="020F0502020204030204"/>
              <a:cs typeface="mohammad bold art 1" pitchFamily="2" charset="-78"/>
            </a:endParaRPr>
          </a:p>
        </p:txBody>
      </p:sp>
      <p:sp>
        <p:nvSpPr>
          <p:cNvPr id="47" name="Snip Diagonal Corner Rectangle 46"/>
          <p:cNvSpPr/>
          <p:nvPr/>
        </p:nvSpPr>
        <p:spPr>
          <a:xfrm>
            <a:off x="1938945" y="2293385"/>
            <a:ext cx="5760719" cy="193271"/>
          </a:xfrm>
          <a:prstGeom prst="snip2Diag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ar-KW" sz="1350" dirty="0">
                <a:solidFill>
                  <a:prstClr val="white"/>
                </a:solidFill>
                <a:latin typeface="Calibri" panose="020F0502020204030204"/>
                <a:cs typeface="mohammad bold art 1" pitchFamily="2" charset="-78"/>
              </a:rPr>
              <a:t>تقاص</a:t>
            </a:r>
            <a:endParaRPr lang="en-US" sz="1350" dirty="0">
              <a:solidFill>
                <a:prstClr val="white"/>
              </a:solidFill>
              <a:latin typeface="Calibri" panose="020F0502020204030204"/>
              <a:cs typeface="mohammad bold art 1" pitchFamily="2" charset="-78"/>
            </a:endParaRPr>
          </a:p>
        </p:txBody>
      </p:sp>
      <p:sp>
        <p:nvSpPr>
          <p:cNvPr id="48" name="Snip Diagonal Corner Rectangle 47"/>
          <p:cNvSpPr/>
          <p:nvPr/>
        </p:nvSpPr>
        <p:spPr>
          <a:xfrm>
            <a:off x="791787" y="2293384"/>
            <a:ext cx="1118062" cy="191851"/>
          </a:xfrm>
          <a:prstGeom prst="snip2Diag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ar-KW" sz="1350" dirty="0">
                <a:solidFill>
                  <a:prstClr val="white"/>
                </a:solidFill>
                <a:latin typeface="Calibri" panose="020F0502020204030204"/>
                <a:cs typeface="mohammad bold art 1" pitchFamily="2" charset="-78"/>
              </a:rPr>
              <a:t>تسوية</a:t>
            </a:r>
            <a:endParaRPr lang="en-US" sz="1350" dirty="0">
              <a:solidFill>
                <a:prstClr val="white"/>
              </a:solidFill>
              <a:latin typeface="Calibri" panose="020F0502020204030204"/>
              <a:cs typeface="mohammad bold art 1" pitchFamily="2" charset="-78"/>
            </a:endParaRPr>
          </a:p>
        </p:txBody>
      </p:sp>
      <p:pic>
        <p:nvPicPr>
          <p:cNvPr id="49" name="Picture 48"/>
          <p:cNvPicPr>
            <a:picLocks noChangeAspect="1"/>
          </p:cNvPicPr>
          <p:nvPr/>
        </p:nvPicPr>
        <p:blipFill>
          <a:blip r:embed="rId4"/>
          <a:stretch>
            <a:fillRect/>
          </a:stretch>
        </p:blipFill>
        <p:spPr>
          <a:xfrm>
            <a:off x="5125400" y="4433068"/>
            <a:ext cx="791080" cy="570460"/>
          </a:xfrm>
          <a:prstGeom prst="rect">
            <a:avLst/>
          </a:prstGeom>
        </p:spPr>
      </p:pic>
      <p:pic>
        <p:nvPicPr>
          <p:cNvPr id="51" name="Picture 50"/>
          <p:cNvPicPr>
            <a:picLocks noChangeAspect="1"/>
          </p:cNvPicPr>
          <p:nvPr/>
        </p:nvPicPr>
        <p:blipFill>
          <a:blip r:embed="rId4"/>
          <a:stretch>
            <a:fillRect/>
          </a:stretch>
        </p:blipFill>
        <p:spPr>
          <a:xfrm>
            <a:off x="3087494" y="4428259"/>
            <a:ext cx="791080" cy="570460"/>
          </a:xfrm>
          <a:prstGeom prst="rect">
            <a:avLst/>
          </a:prstGeom>
        </p:spPr>
      </p:pic>
      <p:pic>
        <p:nvPicPr>
          <p:cNvPr id="52" name="Picture 51"/>
          <p:cNvPicPr>
            <a:picLocks noChangeAspect="1"/>
          </p:cNvPicPr>
          <p:nvPr/>
        </p:nvPicPr>
        <p:blipFill>
          <a:blip r:embed="rId4"/>
          <a:stretch>
            <a:fillRect/>
          </a:stretch>
        </p:blipFill>
        <p:spPr>
          <a:xfrm>
            <a:off x="1059979" y="4451410"/>
            <a:ext cx="791080" cy="570460"/>
          </a:xfrm>
          <a:prstGeom prst="rect">
            <a:avLst/>
          </a:prstGeom>
        </p:spPr>
      </p:pic>
      <p:sp>
        <p:nvSpPr>
          <p:cNvPr id="27" name="Title 1"/>
          <p:cNvSpPr txBox="1">
            <a:spLocks/>
          </p:cNvSpPr>
          <p:nvPr/>
        </p:nvSpPr>
        <p:spPr>
          <a:xfrm>
            <a:off x="2809874" y="274638"/>
            <a:ext cx="5876925"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lgn="r" rtl="1" fontAlgn="base">
              <a:spcAft>
                <a:spcPct val="0"/>
              </a:spcAft>
              <a:defRPr/>
            </a:pPr>
            <a:r>
              <a:rPr lang="ar-KW" sz="2800" b="1" dirty="0">
                <a:solidFill>
                  <a:srgbClr val="1F497D"/>
                </a:solidFill>
                <a:latin typeface="Sakkal Majalla" pitchFamily="2" charset="-78"/>
                <a:cs typeface="mohammad bold art 1" pitchFamily="2" charset="-78"/>
              </a:rPr>
              <a:t>2.1 تغيير دورة التسوية لتصبح </a:t>
            </a:r>
            <a:r>
              <a:rPr lang="en-US" sz="2800" b="1" dirty="0">
                <a:solidFill>
                  <a:srgbClr val="1F497D"/>
                </a:solidFill>
                <a:latin typeface="Sakkal Majalla" pitchFamily="2" charset="-78"/>
                <a:cs typeface="mohammad bold art 1" pitchFamily="2" charset="-78"/>
              </a:rPr>
              <a:t>T+3</a:t>
            </a:r>
            <a:endParaRPr kumimoji="0" lang="en-US" sz="3200" b="1" i="0" u="none" strike="noStrike" kern="1200" cap="none" spc="0" normalizeH="0" baseline="0" noProof="0" dirty="0">
              <a:ln>
                <a:noFill/>
              </a:ln>
              <a:solidFill>
                <a:srgbClr val="1F497D"/>
              </a:solidFill>
              <a:effectLst/>
              <a:uLnTx/>
              <a:uFillTx/>
              <a:latin typeface="Sakkal Majalla" pitchFamily="2" charset="-78"/>
              <a:cs typeface="mohammad bold art 1" pitchFamily="2" charset="-78"/>
            </a:endParaRPr>
          </a:p>
        </p:txBody>
      </p:sp>
      <p:pic>
        <p:nvPicPr>
          <p:cNvPr id="29"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30" name="Straight Connector 29"/>
          <p:cNvCxnSpPr/>
          <p:nvPr/>
        </p:nvCxnSpPr>
        <p:spPr>
          <a:xfrm>
            <a:off x="3563888" y="1268760"/>
            <a:ext cx="4970512" cy="0"/>
          </a:xfrm>
          <a:prstGeom prst="line">
            <a:avLst/>
          </a:prstGeom>
          <a:noFill/>
          <a:ln w="38100" cap="flat" cmpd="sng" algn="ctr">
            <a:solidFill>
              <a:srgbClr val="1F497D"/>
            </a:solidFill>
            <a:prstDash val="solid"/>
          </a:ln>
          <a:effectLst/>
        </p:spPr>
      </p:cxnSp>
      <p:sp>
        <p:nvSpPr>
          <p:cNvPr id="2" name="Slide Number Placeholder 1"/>
          <p:cNvSpPr>
            <a:spLocks noGrp="1"/>
          </p:cNvSpPr>
          <p:nvPr>
            <p:ph type="sldNum" sz="quarter" idx="12"/>
          </p:nvPr>
        </p:nvSpPr>
        <p:spPr/>
        <p:txBody>
          <a:bodyPr/>
          <a:lstStyle/>
          <a:p>
            <a:fld id="{0F57E2B6-C7F3-4DD0-A1C0-E30056BA666F}" type="slidenum">
              <a:rPr lang="en-US" smtClean="0"/>
              <a:t>10</a:t>
            </a:fld>
            <a:endParaRPr lang="en-US"/>
          </a:p>
        </p:txBody>
      </p:sp>
    </p:spTree>
    <p:extLst>
      <p:ext uri="{BB962C8B-B14F-4D97-AF65-F5344CB8AC3E}">
        <p14:creationId xmlns:p14="http://schemas.microsoft.com/office/powerpoint/2010/main" val="19143865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2777" y="2996952"/>
            <a:ext cx="7450281" cy="8601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5" name="TextBox 4"/>
          <p:cNvSpPr txBox="1"/>
          <p:nvPr/>
        </p:nvSpPr>
        <p:spPr>
          <a:xfrm>
            <a:off x="2627784" y="1399038"/>
            <a:ext cx="5906616" cy="300082"/>
          </a:xfrm>
          <a:prstGeom prst="rect">
            <a:avLst/>
          </a:prstGeom>
          <a:noFill/>
        </p:spPr>
        <p:txBody>
          <a:bodyPr wrap="square" rtlCol="0">
            <a:spAutoFit/>
          </a:bodyPr>
          <a:lstStyle/>
          <a:p>
            <a:pPr algn="r" rtl="1"/>
            <a:r>
              <a:rPr lang="ar-KW" sz="1350" dirty="0">
                <a:cs typeface="mohammad bold art 1" pitchFamily="2" charset="-78"/>
              </a:rPr>
              <a:t>مثال توضيحي – تأثير دورة التسوية الجديدة على آلية تحديد حق حضور الجمعية العامة </a:t>
            </a:r>
            <a:r>
              <a:rPr lang="en-US" sz="1350" dirty="0">
                <a:cs typeface="mohammad bold art 1" pitchFamily="2" charset="-78"/>
              </a:rPr>
              <a:t> </a:t>
            </a:r>
          </a:p>
        </p:txBody>
      </p:sp>
      <p:sp>
        <p:nvSpPr>
          <p:cNvPr id="6" name="Rectangle 5"/>
          <p:cNvSpPr/>
          <p:nvPr/>
        </p:nvSpPr>
        <p:spPr>
          <a:xfrm>
            <a:off x="7525096" y="2864772"/>
            <a:ext cx="62345" cy="374074"/>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7" name="Rectangle 6"/>
          <p:cNvSpPr/>
          <p:nvPr/>
        </p:nvSpPr>
        <p:spPr>
          <a:xfrm>
            <a:off x="5488479" y="2864772"/>
            <a:ext cx="62345" cy="374074"/>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3451861" y="2864772"/>
            <a:ext cx="62345" cy="374074"/>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0" name="Rectangle 9"/>
          <p:cNvSpPr/>
          <p:nvPr/>
        </p:nvSpPr>
        <p:spPr>
          <a:xfrm>
            <a:off x="1415244" y="2864772"/>
            <a:ext cx="62345" cy="374074"/>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1" name="TextBox 10"/>
          <p:cNvSpPr txBox="1"/>
          <p:nvPr/>
        </p:nvSpPr>
        <p:spPr>
          <a:xfrm>
            <a:off x="7032568" y="3307425"/>
            <a:ext cx="985058" cy="715581"/>
          </a:xfrm>
          <a:prstGeom prst="rect">
            <a:avLst/>
          </a:prstGeom>
          <a:noFill/>
        </p:spPr>
        <p:txBody>
          <a:bodyPr wrap="square" rtlCol="0">
            <a:spAutoFit/>
          </a:bodyPr>
          <a:lstStyle/>
          <a:p>
            <a:pPr algn="ctr"/>
            <a:r>
              <a:rPr lang="ar-KW" sz="1350" dirty="0">
                <a:cs typeface="mohammad bold art 1" pitchFamily="2" charset="-78"/>
              </a:rPr>
              <a:t>الأحد</a:t>
            </a:r>
          </a:p>
          <a:p>
            <a:pPr algn="ctr"/>
            <a:r>
              <a:rPr lang="ar-KW" sz="1350" dirty="0">
                <a:cs typeface="mohammad bold art 1" pitchFamily="2" charset="-78"/>
              </a:rPr>
              <a:t>4 يونيو</a:t>
            </a:r>
          </a:p>
          <a:p>
            <a:pPr algn="ctr"/>
            <a:endParaRPr lang="en-US" sz="1350" dirty="0">
              <a:cs typeface="mohammad bold art 1" pitchFamily="2" charset="-78"/>
            </a:endParaRPr>
          </a:p>
        </p:txBody>
      </p:sp>
      <p:sp>
        <p:nvSpPr>
          <p:cNvPr id="12" name="TextBox 11"/>
          <p:cNvSpPr txBox="1"/>
          <p:nvPr/>
        </p:nvSpPr>
        <p:spPr>
          <a:xfrm>
            <a:off x="5027122" y="3307425"/>
            <a:ext cx="985058" cy="923330"/>
          </a:xfrm>
          <a:prstGeom prst="rect">
            <a:avLst/>
          </a:prstGeom>
          <a:noFill/>
        </p:spPr>
        <p:txBody>
          <a:bodyPr wrap="square" rtlCol="0">
            <a:spAutoFit/>
          </a:bodyPr>
          <a:lstStyle/>
          <a:p>
            <a:pPr algn="ctr"/>
            <a:r>
              <a:rPr lang="ar-KW" sz="1350" dirty="0">
                <a:cs typeface="mohammad bold art 1" pitchFamily="2" charset="-78"/>
              </a:rPr>
              <a:t>الأثنين</a:t>
            </a:r>
          </a:p>
          <a:p>
            <a:pPr algn="ctr"/>
            <a:r>
              <a:rPr lang="ar-KW" sz="1350" dirty="0">
                <a:cs typeface="mohammad bold art 1" pitchFamily="2" charset="-78"/>
              </a:rPr>
              <a:t>5 يونيو</a:t>
            </a:r>
          </a:p>
          <a:p>
            <a:pPr algn="ctr"/>
            <a:endParaRPr lang="ar-KW" sz="1350" dirty="0">
              <a:cs typeface="mohammad bold art 1" pitchFamily="2" charset="-78"/>
            </a:endParaRPr>
          </a:p>
          <a:p>
            <a:pPr algn="ctr"/>
            <a:endParaRPr lang="en-US" sz="1350" dirty="0">
              <a:cs typeface="mohammad bold art 1" pitchFamily="2" charset="-78"/>
            </a:endParaRPr>
          </a:p>
        </p:txBody>
      </p:sp>
      <p:sp>
        <p:nvSpPr>
          <p:cNvPr id="13" name="TextBox 12"/>
          <p:cNvSpPr txBox="1"/>
          <p:nvPr/>
        </p:nvSpPr>
        <p:spPr>
          <a:xfrm>
            <a:off x="2990505" y="3307424"/>
            <a:ext cx="985058" cy="923330"/>
          </a:xfrm>
          <a:prstGeom prst="rect">
            <a:avLst/>
          </a:prstGeom>
          <a:noFill/>
        </p:spPr>
        <p:txBody>
          <a:bodyPr wrap="square" rtlCol="0">
            <a:spAutoFit/>
          </a:bodyPr>
          <a:lstStyle/>
          <a:p>
            <a:pPr algn="ctr"/>
            <a:r>
              <a:rPr lang="ar-KW" sz="1350" dirty="0">
                <a:cs typeface="mohammad bold art 1" pitchFamily="2" charset="-78"/>
              </a:rPr>
              <a:t>الثلاثاء</a:t>
            </a:r>
          </a:p>
          <a:p>
            <a:pPr algn="ctr"/>
            <a:r>
              <a:rPr lang="ar-KW" sz="1350" dirty="0">
                <a:cs typeface="mohammad bold art 1" pitchFamily="2" charset="-78"/>
              </a:rPr>
              <a:t>6 يونيو</a:t>
            </a:r>
          </a:p>
          <a:p>
            <a:pPr algn="ctr"/>
            <a:endParaRPr lang="ar-KW" sz="1350" dirty="0">
              <a:cs typeface="mohammad bold art 1" pitchFamily="2" charset="-78"/>
            </a:endParaRPr>
          </a:p>
          <a:p>
            <a:pPr algn="ctr"/>
            <a:endParaRPr lang="en-US" sz="1350" dirty="0">
              <a:cs typeface="mohammad bold art 1" pitchFamily="2" charset="-78"/>
            </a:endParaRPr>
          </a:p>
        </p:txBody>
      </p:sp>
      <p:sp>
        <p:nvSpPr>
          <p:cNvPr id="14" name="TextBox 13"/>
          <p:cNvSpPr txBox="1"/>
          <p:nvPr/>
        </p:nvSpPr>
        <p:spPr>
          <a:xfrm>
            <a:off x="953887" y="3307424"/>
            <a:ext cx="985058" cy="923330"/>
          </a:xfrm>
          <a:prstGeom prst="rect">
            <a:avLst/>
          </a:prstGeom>
          <a:noFill/>
        </p:spPr>
        <p:txBody>
          <a:bodyPr wrap="square" rtlCol="0">
            <a:spAutoFit/>
          </a:bodyPr>
          <a:lstStyle/>
          <a:p>
            <a:pPr algn="ctr"/>
            <a:r>
              <a:rPr lang="ar-KW" sz="1350" dirty="0">
                <a:cs typeface="mohammad bold art 1" pitchFamily="2" charset="-78"/>
              </a:rPr>
              <a:t>الأربعاء</a:t>
            </a:r>
          </a:p>
          <a:p>
            <a:pPr algn="ctr"/>
            <a:r>
              <a:rPr lang="ar-KW" sz="1350" dirty="0">
                <a:cs typeface="mohammad bold art 1" pitchFamily="2" charset="-78"/>
              </a:rPr>
              <a:t>7 يونيو</a:t>
            </a:r>
          </a:p>
          <a:p>
            <a:pPr algn="ctr"/>
            <a:endParaRPr lang="ar-KW" sz="1350" dirty="0">
              <a:cs typeface="mohammad bold art 1" pitchFamily="2" charset="-78"/>
            </a:endParaRPr>
          </a:p>
          <a:p>
            <a:pPr algn="ctr"/>
            <a:endParaRPr lang="en-US" sz="1350" dirty="0">
              <a:cs typeface="mohammad bold art 1" pitchFamily="2" charset="-78"/>
            </a:endParaRPr>
          </a:p>
        </p:txBody>
      </p:sp>
      <p:pic>
        <p:nvPicPr>
          <p:cNvPr id="15" name="Picture 14"/>
          <p:cNvPicPr>
            <a:picLocks noChangeAspect="1"/>
          </p:cNvPicPr>
          <p:nvPr/>
        </p:nvPicPr>
        <p:blipFill>
          <a:blip r:embed="rId2"/>
          <a:stretch>
            <a:fillRect/>
          </a:stretch>
        </p:blipFill>
        <p:spPr>
          <a:xfrm>
            <a:off x="1129155" y="2790389"/>
            <a:ext cx="573599" cy="495492"/>
          </a:xfrm>
          <a:prstGeom prst="rect">
            <a:avLst/>
          </a:prstGeom>
        </p:spPr>
      </p:pic>
      <p:pic>
        <p:nvPicPr>
          <p:cNvPr id="19" name="Picture 18"/>
          <p:cNvPicPr>
            <a:picLocks noChangeAspect="1"/>
          </p:cNvPicPr>
          <p:nvPr/>
        </p:nvPicPr>
        <p:blipFill>
          <a:blip r:embed="rId3"/>
          <a:stretch>
            <a:fillRect/>
          </a:stretch>
        </p:blipFill>
        <p:spPr>
          <a:xfrm>
            <a:off x="7255612" y="3738181"/>
            <a:ext cx="587446" cy="419234"/>
          </a:xfrm>
          <a:prstGeom prst="rect">
            <a:avLst/>
          </a:prstGeom>
        </p:spPr>
      </p:pic>
      <p:sp>
        <p:nvSpPr>
          <p:cNvPr id="20" name="TextBox 19"/>
          <p:cNvSpPr txBox="1"/>
          <p:nvPr/>
        </p:nvSpPr>
        <p:spPr>
          <a:xfrm>
            <a:off x="6870468" y="4304488"/>
            <a:ext cx="1209502" cy="438582"/>
          </a:xfrm>
          <a:prstGeom prst="rect">
            <a:avLst/>
          </a:prstGeom>
          <a:noFill/>
        </p:spPr>
        <p:txBody>
          <a:bodyPr wrap="square" rtlCol="0">
            <a:spAutoFit/>
          </a:bodyPr>
          <a:lstStyle/>
          <a:p>
            <a:pPr algn="r" rtl="1"/>
            <a:r>
              <a:rPr lang="ar-KW" sz="750" dirty="0">
                <a:latin typeface="Modern No. 20" panose="02070704070505020303" pitchFamily="18" charset="0"/>
                <a:cs typeface="mohammad bold art 1" pitchFamily="2" charset="-78"/>
              </a:rPr>
              <a:t>تنفيذ الصفقة تم قبل أو بهذا اليوم، مع الاحتفاظ بالسهم بهذا اليوم.  </a:t>
            </a:r>
            <a:endParaRPr lang="en-US" sz="750" dirty="0">
              <a:latin typeface="Modern No. 20" panose="02070704070505020303" pitchFamily="18" charset="0"/>
              <a:cs typeface="mohammad bold art 1" pitchFamily="2" charset="-78"/>
            </a:endParaRPr>
          </a:p>
        </p:txBody>
      </p:sp>
      <p:pic>
        <p:nvPicPr>
          <p:cNvPr id="21" name="Picture 20"/>
          <p:cNvPicPr>
            <a:picLocks noChangeAspect="1"/>
          </p:cNvPicPr>
          <p:nvPr/>
        </p:nvPicPr>
        <p:blipFill>
          <a:blip r:embed="rId4"/>
          <a:stretch>
            <a:fillRect/>
          </a:stretch>
        </p:blipFill>
        <p:spPr>
          <a:xfrm>
            <a:off x="5243954" y="3770478"/>
            <a:ext cx="572179" cy="398257"/>
          </a:xfrm>
          <a:prstGeom prst="rect">
            <a:avLst/>
          </a:prstGeom>
        </p:spPr>
      </p:pic>
      <p:pic>
        <p:nvPicPr>
          <p:cNvPr id="22" name="Picture 21"/>
          <p:cNvPicPr>
            <a:picLocks noChangeAspect="1"/>
          </p:cNvPicPr>
          <p:nvPr/>
        </p:nvPicPr>
        <p:blipFill>
          <a:blip r:embed="rId4"/>
          <a:stretch>
            <a:fillRect/>
          </a:stretch>
        </p:blipFill>
        <p:spPr>
          <a:xfrm>
            <a:off x="3211512" y="3800794"/>
            <a:ext cx="572179" cy="398257"/>
          </a:xfrm>
          <a:prstGeom prst="rect">
            <a:avLst/>
          </a:prstGeom>
        </p:spPr>
      </p:pic>
      <p:pic>
        <p:nvPicPr>
          <p:cNvPr id="23" name="Picture 22"/>
          <p:cNvPicPr>
            <a:picLocks noChangeAspect="1"/>
          </p:cNvPicPr>
          <p:nvPr/>
        </p:nvPicPr>
        <p:blipFill>
          <a:blip r:embed="rId4"/>
          <a:stretch>
            <a:fillRect/>
          </a:stretch>
        </p:blipFill>
        <p:spPr>
          <a:xfrm>
            <a:off x="1129155" y="3809415"/>
            <a:ext cx="572179" cy="398257"/>
          </a:xfrm>
          <a:prstGeom prst="rect">
            <a:avLst/>
          </a:prstGeom>
        </p:spPr>
      </p:pic>
      <p:sp>
        <p:nvSpPr>
          <p:cNvPr id="24" name="TextBox 23"/>
          <p:cNvSpPr txBox="1"/>
          <p:nvPr/>
        </p:nvSpPr>
        <p:spPr>
          <a:xfrm>
            <a:off x="5027122" y="4276251"/>
            <a:ext cx="1209502" cy="323165"/>
          </a:xfrm>
          <a:prstGeom prst="rect">
            <a:avLst/>
          </a:prstGeom>
          <a:noFill/>
        </p:spPr>
        <p:txBody>
          <a:bodyPr wrap="square" rtlCol="0">
            <a:spAutoFit/>
          </a:bodyPr>
          <a:lstStyle/>
          <a:p>
            <a:pPr algn="r" rtl="1"/>
            <a:r>
              <a:rPr lang="ar-KW" sz="750" dirty="0">
                <a:latin typeface="Modern No. 20" panose="02070704070505020303" pitchFamily="18" charset="0"/>
                <a:cs typeface="mohammad bold art 1" pitchFamily="2" charset="-78"/>
              </a:rPr>
              <a:t>تنفيذ الصفقة تم بهذا اليوم.</a:t>
            </a:r>
            <a:endParaRPr lang="en-US" sz="750" dirty="0">
              <a:latin typeface="Modern No. 20" panose="02070704070505020303" pitchFamily="18" charset="0"/>
              <a:cs typeface="mohammad bold art 1" pitchFamily="2" charset="-78"/>
            </a:endParaRPr>
          </a:p>
        </p:txBody>
      </p:sp>
      <p:sp>
        <p:nvSpPr>
          <p:cNvPr id="25" name="TextBox 24"/>
          <p:cNvSpPr txBox="1"/>
          <p:nvPr/>
        </p:nvSpPr>
        <p:spPr>
          <a:xfrm>
            <a:off x="2990505" y="4276250"/>
            <a:ext cx="1209502" cy="323165"/>
          </a:xfrm>
          <a:prstGeom prst="rect">
            <a:avLst/>
          </a:prstGeom>
          <a:noFill/>
        </p:spPr>
        <p:txBody>
          <a:bodyPr wrap="square" rtlCol="0">
            <a:spAutoFit/>
          </a:bodyPr>
          <a:lstStyle/>
          <a:p>
            <a:pPr algn="r" rtl="1"/>
            <a:r>
              <a:rPr lang="ar-KW" sz="750" dirty="0">
                <a:latin typeface="Modern No. 20" panose="02070704070505020303" pitchFamily="18" charset="0"/>
                <a:cs typeface="mohammad bold art 1" pitchFamily="2" charset="-78"/>
              </a:rPr>
              <a:t>تنفيذ الصفقة تم بهذا اليوم.</a:t>
            </a:r>
            <a:endParaRPr lang="en-US" sz="750" dirty="0">
              <a:latin typeface="Modern No. 20" panose="02070704070505020303" pitchFamily="18" charset="0"/>
              <a:cs typeface="mohammad bold art 1" pitchFamily="2" charset="-78"/>
            </a:endParaRPr>
          </a:p>
        </p:txBody>
      </p:sp>
      <p:sp>
        <p:nvSpPr>
          <p:cNvPr id="26" name="TextBox 25"/>
          <p:cNvSpPr txBox="1"/>
          <p:nvPr/>
        </p:nvSpPr>
        <p:spPr>
          <a:xfrm>
            <a:off x="872838" y="4304488"/>
            <a:ext cx="1209502" cy="323165"/>
          </a:xfrm>
          <a:prstGeom prst="rect">
            <a:avLst/>
          </a:prstGeom>
          <a:noFill/>
        </p:spPr>
        <p:txBody>
          <a:bodyPr wrap="square" rtlCol="0">
            <a:spAutoFit/>
          </a:bodyPr>
          <a:lstStyle/>
          <a:p>
            <a:pPr algn="r" rtl="1"/>
            <a:r>
              <a:rPr lang="ar-KW" sz="750" dirty="0">
                <a:latin typeface="Modern No. 20" panose="02070704070505020303" pitchFamily="18" charset="0"/>
                <a:cs typeface="mohammad bold art 1" pitchFamily="2" charset="-78"/>
              </a:rPr>
              <a:t>تنفيذ الصفقة تم بهذا اليوم.</a:t>
            </a:r>
            <a:endParaRPr lang="en-US" sz="750" dirty="0">
              <a:latin typeface="Modern No. 20" panose="02070704070505020303" pitchFamily="18" charset="0"/>
              <a:cs typeface="mohammad bold art 1" pitchFamily="2" charset="-78"/>
            </a:endParaRPr>
          </a:p>
        </p:txBody>
      </p:sp>
      <p:sp>
        <p:nvSpPr>
          <p:cNvPr id="27" name="Rectangle 26"/>
          <p:cNvSpPr/>
          <p:nvPr/>
        </p:nvSpPr>
        <p:spPr>
          <a:xfrm>
            <a:off x="7409756" y="4822859"/>
            <a:ext cx="355370" cy="270261"/>
          </a:xfrm>
          <a:prstGeom prst="rect">
            <a:avLst/>
          </a:prstGeom>
          <a:solidFill>
            <a:schemeClr val="bg1"/>
          </a:solidFill>
          <a:ln w="9525">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67500" bIns="67500" rtlCol="0" anchor="ctr" anchorCtr="0"/>
          <a:lstStyle/>
          <a:p>
            <a:pPr algn="ctr"/>
            <a:endParaRPr lang="en-ZA" sz="750" dirty="0">
              <a:solidFill>
                <a:srgbClr val="000000"/>
              </a:solidFill>
              <a:latin typeface="Arial" pitchFamily="34" charset="0"/>
              <a:cs typeface="Arial" pitchFamily="34" charset="0"/>
            </a:endParaRPr>
          </a:p>
        </p:txBody>
      </p:sp>
      <p:sp>
        <p:nvSpPr>
          <p:cNvPr id="28" name="clipart_tick"/>
          <p:cNvSpPr>
            <a:spLocks/>
          </p:cNvSpPr>
          <p:nvPr/>
        </p:nvSpPr>
        <p:spPr bwMode="gray">
          <a:xfrm>
            <a:off x="7393188" y="4735918"/>
            <a:ext cx="449870" cy="350968"/>
          </a:xfrm>
          <a:custGeom>
            <a:avLst/>
            <a:gdLst>
              <a:gd name="T0" fmla="*/ 2147483647 w 352"/>
              <a:gd name="T1" fmla="*/ 2147483647 h 380"/>
              <a:gd name="T2" fmla="*/ 2147483647 w 352"/>
              <a:gd name="T3" fmla="*/ 2147483647 h 380"/>
              <a:gd name="T4" fmla="*/ 2147483647 w 352"/>
              <a:gd name="T5" fmla="*/ 2147483647 h 380"/>
              <a:gd name="T6" fmla="*/ 2147483647 w 352"/>
              <a:gd name="T7" fmla="*/ 2147483647 h 380"/>
              <a:gd name="T8" fmla="*/ 2147483647 w 352"/>
              <a:gd name="T9" fmla="*/ 2147483647 h 380"/>
              <a:gd name="T10" fmla="*/ 2147483647 w 352"/>
              <a:gd name="T11" fmla="*/ 2147483647 h 380"/>
              <a:gd name="T12" fmla="*/ 2147483647 w 352"/>
              <a:gd name="T13" fmla="*/ 2147483647 h 380"/>
              <a:gd name="T14" fmla="*/ 2147483647 w 352"/>
              <a:gd name="T15" fmla="*/ 2147483647 h 380"/>
              <a:gd name="T16" fmla="*/ 0 60000 65536"/>
              <a:gd name="T17" fmla="*/ 0 60000 65536"/>
              <a:gd name="T18" fmla="*/ 0 60000 65536"/>
              <a:gd name="T19" fmla="*/ 0 60000 65536"/>
              <a:gd name="T20" fmla="*/ 0 60000 65536"/>
              <a:gd name="T21" fmla="*/ 0 60000 65536"/>
              <a:gd name="T22" fmla="*/ 0 60000 65536"/>
              <a:gd name="T23" fmla="*/ 0 60000 65536"/>
              <a:gd name="T24" fmla="*/ 0 w 352"/>
              <a:gd name="T25" fmla="*/ 0 h 380"/>
              <a:gd name="T26" fmla="*/ 352 w 352"/>
              <a:gd name="T27" fmla="*/ 380 h 38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52" h="380">
                <a:moveTo>
                  <a:pt x="2" y="264"/>
                </a:moveTo>
                <a:cubicBezTo>
                  <a:pt x="42" y="304"/>
                  <a:pt x="56" y="361"/>
                  <a:pt x="78" y="380"/>
                </a:cubicBezTo>
                <a:cubicBezTo>
                  <a:pt x="105" y="379"/>
                  <a:pt x="132" y="378"/>
                  <a:pt x="132" y="378"/>
                </a:cubicBezTo>
                <a:cubicBezTo>
                  <a:pt x="190" y="174"/>
                  <a:pt x="352" y="26"/>
                  <a:pt x="352" y="26"/>
                </a:cubicBezTo>
                <a:cubicBezTo>
                  <a:pt x="318" y="0"/>
                  <a:pt x="296" y="14"/>
                  <a:pt x="296" y="14"/>
                </a:cubicBezTo>
                <a:cubicBezTo>
                  <a:pt x="296" y="14"/>
                  <a:pt x="186" y="130"/>
                  <a:pt x="102" y="304"/>
                </a:cubicBezTo>
                <a:cubicBezTo>
                  <a:pt x="86" y="258"/>
                  <a:pt x="28" y="242"/>
                  <a:pt x="28" y="242"/>
                </a:cubicBezTo>
                <a:cubicBezTo>
                  <a:pt x="28" y="242"/>
                  <a:pt x="0" y="246"/>
                  <a:pt x="2" y="264"/>
                </a:cubicBezTo>
                <a:close/>
              </a:path>
            </a:pathLst>
          </a:custGeom>
          <a:solidFill>
            <a:srgbClr val="06C245">
              <a:alpha val="60000"/>
            </a:srgbClr>
          </a:solidFill>
          <a:ln w="9525" cap="flat" cmpd="sng">
            <a:noFill/>
            <a:prstDash val="solid"/>
            <a:round/>
            <a:headEnd type="none" w="med" len="med"/>
            <a:tailEnd type="none" w="med" len="med"/>
          </a:ln>
        </p:spPr>
        <p:txBody>
          <a:bodyPr tIns="68580" bIns="68580" anchor="ctr"/>
          <a:lstStyle/>
          <a:p>
            <a:pPr fontAlgn="base">
              <a:spcBef>
                <a:spcPct val="0"/>
              </a:spcBef>
              <a:spcAft>
                <a:spcPct val="0"/>
              </a:spcAft>
            </a:pPr>
            <a:endParaRPr lang="en-US" sz="1050" b="1" dirty="0">
              <a:solidFill>
                <a:srgbClr val="000000"/>
              </a:solidFill>
              <a:latin typeface="Arial" pitchFamily="34" charset="0"/>
              <a:cs typeface="Arial" pitchFamily="34" charset="0"/>
            </a:endParaRPr>
          </a:p>
        </p:txBody>
      </p:sp>
      <p:sp>
        <p:nvSpPr>
          <p:cNvPr id="29" name="TextBox 28"/>
          <p:cNvSpPr txBox="1"/>
          <p:nvPr/>
        </p:nvSpPr>
        <p:spPr>
          <a:xfrm>
            <a:off x="6920345" y="5208806"/>
            <a:ext cx="1334192" cy="669414"/>
          </a:xfrm>
          <a:prstGeom prst="rect">
            <a:avLst/>
          </a:prstGeom>
          <a:noFill/>
        </p:spPr>
        <p:txBody>
          <a:bodyPr wrap="square" rtlCol="0">
            <a:spAutoFit/>
          </a:bodyPr>
          <a:lstStyle/>
          <a:p>
            <a:pPr algn="just" rtl="1"/>
            <a:r>
              <a:rPr lang="ar-KW" sz="750" dirty="0">
                <a:solidFill>
                  <a:srgbClr val="002060"/>
                </a:solidFill>
                <a:cs typeface="mohammad bold art 1" pitchFamily="2" charset="-78"/>
              </a:rPr>
              <a:t>سيكون مقيد في يوم انعقاد الجمعية </a:t>
            </a:r>
            <a:r>
              <a:rPr lang="ar-KW" sz="750" dirty="0" smtClean="0">
                <a:solidFill>
                  <a:srgbClr val="002060"/>
                </a:solidFill>
                <a:cs typeface="mohammad bold art 1" pitchFamily="2" charset="-78"/>
              </a:rPr>
              <a:t>العامة </a:t>
            </a:r>
            <a:r>
              <a:rPr lang="ar-KW" sz="750" dirty="0">
                <a:solidFill>
                  <a:srgbClr val="002060"/>
                </a:solidFill>
                <a:cs typeface="mohammad bold art 1" pitchFamily="2" charset="-78"/>
              </a:rPr>
              <a:t>– ويحق له الحضور  حتى لو قام ببيع السهم قبل انعقاد الجمعية العامة (خلال فترة التسوية). </a:t>
            </a:r>
            <a:endParaRPr lang="en-US" sz="750" dirty="0">
              <a:solidFill>
                <a:srgbClr val="002060"/>
              </a:solidFill>
              <a:cs typeface="mohammad bold art 1" pitchFamily="2" charset="-78"/>
            </a:endParaRPr>
          </a:p>
        </p:txBody>
      </p:sp>
      <p:sp>
        <p:nvSpPr>
          <p:cNvPr id="30" name="Rectangle 29"/>
          <p:cNvSpPr/>
          <p:nvPr/>
        </p:nvSpPr>
        <p:spPr>
          <a:xfrm>
            <a:off x="5460763" y="4767089"/>
            <a:ext cx="355370" cy="297901"/>
          </a:xfrm>
          <a:prstGeom prst="rect">
            <a:avLst/>
          </a:prstGeom>
          <a:solidFill>
            <a:schemeClr val="bg1"/>
          </a:solidFill>
          <a:ln w="9525">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67500" bIns="67500" rtlCol="0" anchor="ctr" anchorCtr="0"/>
          <a:lstStyle/>
          <a:p>
            <a:pPr algn="ctr"/>
            <a:endParaRPr lang="en-ZA" sz="750" dirty="0">
              <a:solidFill>
                <a:srgbClr val="000000"/>
              </a:solidFill>
              <a:latin typeface="Arial" pitchFamily="34" charset="0"/>
              <a:cs typeface="Arial" pitchFamily="34" charset="0"/>
            </a:endParaRPr>
          </a:p>
        </p:txBody>
      </p:sp>
      <p:sp>
        <p:nvSpPr>
          <p:cNvPr id="31" name="clipart_cross"/>
          <p:cNvSpPr>
            <a:spLocks/>
          </p:cNvSpPr>
          <p:nvPr/>
        </p:nvSpPr>
        <p:spPr bwMode="gray">
          <a:xfrm>
            <a:off x="5502922" y="4650325"/>
            <a:ext cx="407427" cy="414665"/>
          </a:xfrm>
          <a:custGeom>
            <a:avLst/>
            <a:gdLst>
              <a:gd name="T0" fmla="*/ 2147483647 w 324"/>
              <a:gd name="T1" fmla="*/ 2147483647 h 403"/>
              <a:gd name="T2" fmla="*/ 2147483647 w 324"/>
              <a:gd name="T3" fmla="*/ 2147483647 h 403"/>
              <a:gd name="T4" fmla="*/ 2147483647 w 324"/>
              <a:gd name="T5" fmla="*/ 2147483647 h 403"/>
              <a:gd name="T6" fmla="*/ 2147483647 w 324"/>
              <a:gd name="T7" fmla="*/ 2147483647 h 403"/>
              <a:gd name="T8" fmla="*/ 2147483647 w 324"/>
              <a:gd name="T9" fmla="*/ 2147483647 h 403"/>
              <a:gd name="T10" fmla="*/ 2147483647 w 324"/>
              <a:gd name="T11" fmla="*/ 2147483647 h 403"/>
              <a:gd name="T12" fmla="*/ 2147483647 w 324"/>
              <a:gd name="T13" fmla="*/ 2147483647 h 403"/>
              <a:gd name="T14" fmla="*/ 2147483647 w 324"/>
              <a:gd name="T15" fmla="*/ 2147483647 h 403"/>
              <a:gd name="T16" fmla="*/ 2147483647 w 324"/>
              <a:gd name="T17" fmla="*/ 2147483647 h 403"/>
              <a:gd name="T18" fmla="*/ 2147483647 w 324"/>
              <a:gd name="T19" fmla="*/ 2147483647 h 403"/>
              <a:gd name="T20" fmla="*/ 2147483647 w 324"/>
              <a:gd name="T21" fmla="*/ 2147483647 h 403"/>
              <a:gd name="T22" fmla="*/ 2147483647 w 324"/>
              <a:gd name="T23" fmla="*/ 2147483647 h 403"/>
              <a:gd name="T24" fmla="*/ 2147483647 w 324"/>
              <a:gd name="T25" fmla="*/ 2147483647 h 40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24"/>
              <a:gd name="T40" fmla="*/ 0 h 403"/>
              <a:gd name="T41" fmla="*/ 324 w 324"/>
              <a:gd name="T42" fmla="*/ 403 h 40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24" h="403">
                <a:moveTo>
                  <a:pt x="8" y="363"/>
                </a:moveTo>
                <a:cubicBezTo>
                  <a:pt x="8" y="363"/>
                  <a:pt x="49" y="278"/>
                  <a:pt x="127" y="208"/>
                </a:cubicBezTo>
                <a:cubicBezTo>
                  <a:pt x="87" y="122"/>
                  <a:pt x="84" y="64"/>
                  <a:pt x="84" y="33"/>
                </a:cubicBezTo>
                <a:cubicBezTo>
                  <a:pt x="84" y="2"/>
                  <a:pt x="113" y="0"/>
                  <a:pt x="128" y="19"/>
                </a:cubicBezTo>
                <a:cubicBezTo>
                  <a:pt x="128" y="19"/>
                  <a:pt x="141" y="89"/>
                  <a:pt x="175" y="145"/>
                </a:cubicBezTo>
                <a:cubicBezTo>
                  <a:pt x="250" y="52"/>
                  <a:pt x="290" y="27"/>
                  <a:pt x="290" y="27"/>
                </a:cubicBezTo>
                <a:cubicBezTo>
                  <a:pt x="320" y="35"/>
                  <a:pt x="324" y="63"/>
                  <a:pt x="324" y="63"/>
                </a:cubicBezTo>
                <a:cubicBezTo>
                  <a:pt x="311" y="95"/>
                  <a:pt x="259" y="124"/>
                  <a:pt x="212" y="216"/>
                </a:cubicBezTo>
                <a:cubicBezTo>
                  <a:pt x="203" y="266"/>
                  <a:pt x="263" y="330"/>
                  <a:pt x="268" y="361"/>
                </a:cubicBezTo>
                <a:cubicBezTo>
                  <a:pt x="256" y="377"/>
                  <a:pt x="260" y="377"/>
                  <a:pt x="240" y="389"/>
                </a:cubicBezTo>
                <a:cubicBezTo>
                  <a:pt x="240" y="389"/>
                  <a:pt x="188" y="340"/>
                  <a:pt x="154" y="280"/>
                </a:cubicBezTo>
                <a:cubicBezTo>
                  <a:pt x="113" y="315"/>
                  <a:pt x="102" y="339"/>
                  <a:pt x="38" y="403"/>
                </a:cubicBezTo>
                <a:cubicBezTo>
                  <a:pt x="38" y="403"/>
                  <a:pt x="0" y="401"/>
                  <a:pt x="8" y="363"/>
                </a:cubicBezTo>
                <a:close/>
              </a:path>
            </a:pathLst>
          </a:custGeom>
          <a:solidFill>
            <a:srgbClr val="CC0000">
              <a:alpha val="60000"/>
            </a:srgbClr>
          </a:solidFill>
          <a:ln w="12700" cap="flat" cmpd="sng">
            <a:noFill/>
            <a:prstDash val="solid"/>
            <a:round/>
            <a:headEnd type="none" w="med" len="med"/>
            <a:tailEnd type="none" w="med" len="med"/>
          </a:ln>
        </p:spPr>
        <p:txBody>
          <a:bodyPr wrap="none" tIns="68580" bIns="68580" anchor="ctr"/>
          <a:lstStyle/>
          <a:p>
            <a:pPr fontAlgn="base">
              <a:spcBef>
                <a:spcPct val="0"/>
              </a:spcBef>
              <a:spcAft>
                <a:spcPct val="0"/>
              </a:spcAft>
            </a:pPr>
            <a:endParaRPr lang="en-US" sz="1050" b="1" dirty="0">
              <a:solidFill>
                <a:srgbClr val="000000"/>
              </a:solidFill>
              <a:latin typeface="Arial" pitchFamily="34" charset="0"/>
              <a:cs typeface="Arial" pitchFamily="34" charset="0"/>
            </a:endParaRPr>
          </a:p>
        </p:txBody>
      </p:sp>
      <p:sp>
        <p:nvSpPr>
          <p:cNvPr id="32" name="TextBox 31"/>
          <p:cNvSpPr txBox="1"/>
          <p:nvPr/>
        </p:nvSpPr>
        <p:spPr>
          <a:xfrm>
            <a:off x="5039590" y="5208807"/>
            <a:ext cx="1334192" cy="438582"/>
          </a:xfrm>
          <a:prstGeom prst="rect">
            <a:avLst/>
          </a:prstGeom>
          <a:noFill/>
        </p:spPr>
        <p:txBody>
          <a:bodyPr wrap="square" rtlCol="0">
            <a:spAutoFit/>
          </a:bodyPr>
          <a:lstStyle/>
          <a:p>
            <a:pPr algn="r"/>
            <a:r>
              <a:rPr lang="ar-KW" sz="750" dirty="0">
                <a:solidFill>
                  <a:srgbClr val="002060"/>
                </a:solidFill>
                <a:cs typeface="mohammad bold art 1" pitchFamily="2" charset="-78"/>
              </a:rPr>
              <a:t>لن يكون مقيد في يوم انعقاد الجمعية </a:t>
            </a:r>
            <a:r>
              <a:rPr lang="ar-KW" sz="750" dirty="0" smtClean="0">
                <a:solidFill>
                  <a:srgbClr val="002060"/>
                </a:solidFill>
                <a:cs typeface="mohammad bold art 1" pitchFamily="2" charset="-78"/>
              </a:rPr>
              <a:t>العامة </a:t>
            </a:r>
            <a:r>
              <a:rPr lang="ar-KW" sz="750" dirty="0">
                <a:solidFill>
                  <a:srgbClr val="002060"/>
                </a:solidFill>
                <a:cs typeface="mohammad bold art 1" pitchFamily="2" charset="-78"/>
              </a:rPr>
              <a:t>– لن يحق له الحضور.</a:t>
            </a:r>
            <a:endParaRPr lang="en-US" sz="750" dirty="0">
              <a:solidFill>
                <a:srgbClr val="002060"/>
              </a:solidFill>
              <a:cs typeface="mohammad bold art 1" pitchFamily="2" charset="-78"/>
            </a:endParaRPr>
          </a:p>
        </p:txBody>
      </p:sp>
      <p:sp>
        <p:nvSpPr>
          <p:cNvPr id="33" name="Rectangle 32"/>
          <p:cNvSpPr/>
          <p:nvPr/>
        </p:nvSpPr>
        <p:spPr>
          <a:xfrm>
            <a:off x="3400588" y="4767089"/>
            <a:ext cx="355370" cy="297901"/>
          </a:xfrm>
          <a:prstGeom prst="rect">
            <a:avLst/>
          </a:prstGeom>
          <a:solidFill>
            <a:schemeClr val="bg1"/>
          </a:solidFill>
          <a:ln w="9525">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67500" bIns="67500" rtlCol="0" anchor="ctr" anchorCtr="0"/>
          <a:lstStyle/>
          <a:p>
            <a:pPr algn="ctr"/>
            <a:endParaRPr lang="en-ZA" sz="750" dirty="0">
              <a:solidFill>
                <a:srgbClr val="000000"/>
              </a:solidFill>
              <a:latin typeface="Arial" pitchFamily="34" charset="0"/>
              <a:cs typeface="Arial" pitchFamily="34" charset="0"/>
            </a:endParaRPr>
          </a:p>
        </p:txBody>
      </p:sp>
      <p:sp>
        <p:nvSpPr>
          <p:cNvPr id="34" name="clipart_cross"/>
          <p:cNvSpPr>
            <a:spLocks/>
          </p:cNvSpPr>
          <p:nvPr/>
        </p:nvSpPr>
        <p:spPr bwMode="gray">
          <a:xfrm>
            <a:off x="3442747" y="4650325"/>
            <a:ext cx="407427" cy="414665"/>
          </a:xfrm>
          <a:custGeom>
            <a:avLst/>
            <a:gdLst>
              <a:gd name="T0" fmla="*/ 2147483647 w 324"/>
              <a:gd name="T1" fmla="*/ 2147483647 h 403"/>
              <a:gd name="T2" fmla="*/ 2147483647 w 324"/>
              <a:gd name="T3" fmla="*/ 2147483647 h 403"/>
              <a:gd name="T4" fmla="*/ 2147483647 w 324"/>
              <a:gd name="T5" fmla="*/ 2147483647 h 403"/>
              <a:gd name="T6" fmla="*/ 2147483647 w 324"/>
              <a:gd name="T7" fmla="*/ 2147483647 h 403"/>
              <a:gd name="T8" fmla="*/ 2147483647 w 324"/>
              <a:gd name="T9" fmla="*/ 2147483647 h 403"/>
              <a:gd name="T10" fmla="*/ 2147483647 w 324"/>
              <a:gd name="T11" fmla="*/ 2147483647 h 403"/>
              <a:gd name="T12" fmla="*/ 2147483647 w 324"/>
              <a:gd name="T13" fmla="*/ 2147483647 h 403"/>
              <a:gd name="T14" fmla="*/ 2147483647 w 324"/>
              <a:gd name="T15" fmla="*/ 2147483647 h 403"/>
              <a:gd name="T16" fmla="*/ 2147483647 w 324"/>
              <a:gd name="T17" fmla="*/ 2147483647 h 403"/>
              <a:gd name="T18" fmla="*/ 2147483647 w 324"/>
              <a:gd name="T19" fmla="*/ 2147483647 h 403"/>
              <a:gd name="T20" fmla="*/ 2147483647 w 324"/>
              <a:gd name="T21" fmla="*/ 2147483647 h 403"/>
              <a:gd name="T22" fmla="*/ 2147483647 w 324"/>
              <a:gd name="T23" fmla="*/ 2147483647 h 403"/>
              <a:gd name="T24" fmla="*/ 2147483647 w 324"/>
              <a:gd name="T25" fmla="*/ 2147483647 h 40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24"/>
              <a:gd name="T40" fmla="*/ 0 h 403"/>
              <a:gd name="T41" fmla="*/ 324 w 324"/>
              <a:gd name="T42" fmla="*/ 403 h 40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24" h="403">
                <a:moveTo>
                  <a:pt x="8" y="363"/>
                </a:moveTo>
                <a:cubicBezTo>
                  <a:pt x="8" y="363"/>
                  <a:pt x="49" y="278"/>
                  <a:pt x="127" y="208"/>
                </a:cubicBezTo>
                <a:cubicBezTo>
                  <a:pt x="87" y="122"/>
                  <a:pt x="84" y="64"/>
                  <a:pt x="84" y="33"/>
                </a:cubicBezTo>
                <a:cubicBezTo>
                  <a:pt x="84" y="2"/>
                  <a:pt x="113" y="0"/>
                  <a:pt x="128" y="19"/>
                </a:cubicBezTo>
                <a:cubicBezTo>
                  <a:pt x="128" y="19"/>
                  <a:pt x="141" y="89"/>
                  <a:pt x="175" y="145"/>
                </a:cubicBezTo>
                <a:cubicBezTo>
                  <a:pt x="250" y="52"/>
                  <a:pt x="290" y="27"/>
                  <a:pt x="290" y="27"/>
                </a:cubicBezTo>
                <a:cubicBezTo>
                  <a:pt x="320" y="35"/>
                  <a:pt x="324" y="63"/>
                  <a:pt x="324" y="63"/>
                </a:cubicBezTo>
                <a:cubicBezTo>
                  <a:pt x="311" y="95"/>
                  <a:pt x="259" y="124"/>
                  <a:pt x="212" y="216"/>
                </a:cubicBezTo>
                <a:cubicBezTo>
                  <a:pt x="203" y="266"/>
                  <a:pt x="263" y="330"/>
                  <a:pt x="268" y="361"/>
                </a:cubicBezTo>
                <a:cubicBezTo>
                  <a:pt x="256" y="377"/>
                  <a:pt x="260" y="377"/>
                  <a:pt x="240" y="389"/>
                </a:cubicBezTo>
                <a:cubicBezTo>
                  <a:pt x="240" y="389"/>
                  <a:pt x="188" y="340"/>
                  <a:pt x="154" y="280"/>
                </a:cubicBezTo>
                <a:cubicBezTo>
                  <a:pt x="113" y="315"/>
                  <a:pt x="102" y="339"/>
                  <a:pt x="38" y="403"/>
                </a:cubicBezTo>
                <a:cubicBezTo>
                  <a:pt x="38" y="403"/>
                  <a:pt x="0" y="401"/>
                  <a:pt x="8" y="363"/>
                </a:cubicBezTo>
                <a:close/>
              </a:path>
            </a:pathLst>
          </a:custGeom>
          <a:solidFill>
            <a:srgbClr val="CC0000">
              <a:alpha val="60000"/>
            </a:srgbClr>
          </a:solidFill>
          <a:ln w="12700" cap="flat" cmpd="sng">
            <a:noFill/>
            <a:prstDash val="solid"/>
            <a:round/>
            <a:headEnd type="none" w="med" len="med"/>
            <a:tailEnd type="none" w="med" len="med"/>
          </a:ln>
        </p:spPr>
        <p:txBody>
          <a:bodyPr wrap="none" tIns="68580" bIns="68580" anchor="ctr"/>
          <a:lstStyle/>
          <a:p>
            <a:pPr fontAlgn="base">
              <a:spcBef>
                <a:spcPct val="0"/>
              </a:spcBef>
              <a:spcAft>
                <a:spcPct val="0"/>
              </a:spcAft>
            </a:pPr>
            <a:endParaRPr lang="en-US" sz="1050" b="1" dirty="0">
              <a:solidFill>
                <a:srgbClr val="000000"/>
              </a:solidFill>
              <a:latin typeface="Arial" pitchFamily="34" charset="0"/>
              <a:cs typeface="Arial" pitchFamily="34" charset="0"/>
            </a:endParaRPr>
          </a:p>
        </p:txBody>
      </p:sp>
      <p:sp>
        <p:nvSpPr>
          <p:cNvPr id="35" name="TextBox 34"/>
          <p:cNvSpPr txBox="1"/>
          <p:nvPr/>
        </p:nvSpPr>
        <p:spPr>
          <a:xfrm>
            <a:off x="2979415" y="5208807"/>
            <a:ext cx="1334192" cy="438582"/>
          </a:xfrm>
          <a:prstGeom prst="rect">
            <a:avLst/>
          </a:prstGeom>
          <a:noFill/>
        </p:spPr>
        <p:txBody>
          <a:bodyPr wrap="square" rtlCol="0">
            <a:spAutoFit/>
          </a:bodyPr>
          <a:lstStyle/>
          <a:p>
            <a:pPr algn="r"/>
            <a:r>
              <a:rPr lang="ar-KW" sz="750" dirty="0">
                <a:solidFill>
                  <a:srgbClr val="002060"/>
                </a:solidFill>
                <a:cs typeface="mohammad bold art 1" pitchFamily="2" charset="-78"/>
              </a:rPr>
              <a:t>لن يكون مقيد في يوم انعقاد الجمعية </a:t>
            </a:r>
            <a:r>
              <a:rPr lang="ar-KW" sz="750" dirty="0" smtClean="0">
                <a:solidFill>
                  <a:srgbClr val="002060"/>
                </a:solidFill>
                <a:cs typeface="mohammad bold art 1" pitchFamily="2" charset="-78"/>
              </a:rPr>
              <a:t>العامة </a:t>
            </a:r>
            <a:r>
              <a:rPr lang="ar-KW" sz="750" dirty="0">
                <a:solidFill>
                  <a:srgbClr val="002060"/>
                </a:solidFill>
                <a:cs typeface="mohammad bold art 1" pitchFamily="2" charset="-78"/>
              </a:rPr>
              <a:t>– لن يحق له الحضور.</a:t>
            </a:r>
            <a:endParaRPr lang="en-US" sz="750" dirty="0">
              <a:solidFill>
                <a:srgbClr val="002060"/>
              </a:solidFill>
              <a:cs typeface="mohammad bold art 1" pitchFamily="2" charset="-78"/>
            </a:endParaRPr>
          </a:p>
        </p:txBody>
      </p:sp>
      <p:sp>
        <p:nvSpPr>
          <p:cNvPr id="36" name="Rectangle 35"/>
          <p:cNvSpPr/>
          <p:nvPr/>
        </p:nvSpPr>
        <p:spPr>
          <a:xfrm>
            <a:off x="1184200" y="4702734"/>
            <a:ext cx="355370" cy="297901"/>
          </a:xfrm>
          <a:prstGeom prst="rect">
            <a:avLst/>
          </a:prstGeom>
          <a:solidFill>
            <a:schemeClr val="bg1"/>
          </a:solidFill>
          <a:ln w="9525">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67500" bIns="67500" rtlCol="0" anchor="ctr" anchorCtr="0"/>
          <a:lstStyle/>
          <a:p>
            <a:pPr algn="ctr"/>
            <a:endParaRPr lang="en-ZA" sz="750" dirty="0">
              <a:solidFill>
                <a:srgbClr val="000000"/>
              </a:solidFill>
              <a:latin typeface="Arial" pitchFamily="34" charset="0"/>
              <a:cs typeface="Arial" pitchFamily="34" charset="0"/>
            </a:endParaRPr>
          </a:p>
        </p:txBody>
      </p:sp>
      <p:sp>
        <p:nvSpPr>
          <p:cNvPr id="37" name="clipart_cross"/>
          <p:cNvSpPr>
            <a:spLocks/>
          </p:cNvSpPr>
          <p:nvPr/>
        </p:nvSpPr>
        <p:spPr bwMode="gray">
          <a:xfrm>
            <a:off x="1226359" y="4585970"/>
            <a:ext cx="407427" cy="414665"/>
          </a:xfrm>
          <a:custGeom>
            <a:avLst/>
            <a:gdLst>
              <a:gd name="T0" fmla="*/ 2147483647 w 324"/>
              <a:gd name="T1" fmla="*/ 2147483647 h 403"/>
              <a:gd name="T2" fmla="*/ 2147483647 w 324"/>
              <a:gd name="T3" fmla="*/ 2147483647 h 403"/>
              <a:gd name="T4" fmla="*/ 2147483647 w 324"/>
              <a:gd name="T5" fmla="*/ 2147483647 h 403"/>
              <a:gd name="T6" fmla="*/ 2147483647 w 324"/>
              <a:gd name="T7" fmla="*/ 2147483647 h 403"/>
              <a:gd name="T8" fmla="*/ 2147483647 w 324"/>
              <a:gd name="T9" fmla="*/ 2147483647 h 403"/>
              <a:gd name="T10" fmla="*/ 2147483647 w 324"/>
              <a:gd name="T11" fmla="*/ 2147483647 h 403"/>
              <a:gd name="T12" fmla="*/ 2147483647 w 324"/>
              <a:gd name="T13" fmla="*/ 2147483647 h 403"/>
              <a:gd name="T14" fmla="*/ 2147483647 w 324"/>
              <a:gd name="T15" fmla="*/ 2147483647 h 403"/>
              <a:gd name="T16" fmla="*/ 2147483647 w 324"/>
              <a:gd name="T17" fmla="*/ 2147483647 h 403"/>
              <a:gd name="T18" fmla="*/ 2147483647 w 324"/>
              <a:gd name="T19" fmla="*/ 2147483647 h 403"/>
              <a:gd name="T20" fmla="*/ 2147483647 w 324"/>
              <a:gd name="T21" fmla="*/ 2147483647 h 403"/>
              <a:gd name="T22" fmla="*/ 2147483647 w 324"/>
              <a:gd name="T23" fmla="*/ 2147483647 h 403"/>
              <a:gd name="T24" fmla="*/ 2147483647 w 324"/>
              <a:gd name="T25" fmla="*/ 2147483647 h 40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24"/>
              <a:gd name="T40" fmla="*/ 0 h 403"/>
              <a:gd name="T41" fmla="*/ 324 w 324"/>
              <a:gd name="T42" fmla="*/ 403 h 40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24" h="403">
                <a:moveTo>
                  <a:pt x="8" y="363"/>
                </a:moveTo>
                <a:cubicBezTo>
                  <a:pt x="8" y="363"/>
                  <a:pt x="49" y="278"/>
                  <a:pt x="127" y="208"/>
                </a:cubicBezTo>
                <a:cubicBezTo>
                  <a:pt x="87" y="122"/>
                  <a:pt x="84" y="64"/>
                  <a:pt x="84" y="33"/>
                </a:cubicBezTo>
                <a:cubicBezTo>
                  <a:pt x="84" y="2"/>
                  <a:pt x="113" y="0"/>
                  <a:pt x="128" y="19"/>
                </a:cubicBezTo>
                <a:cubicBezTo>
                  <a:pt x="128" y="19"/>
                  <a:pt x="141" y="89"/>
                  <a:pt x="175" y="145"/>
                </a:cubicBezTo>
                <a:cubicBezTo>
                  <a:pt x="250" y="52"/>
                  <a:pt x="290" y="27"/>
                  <a:pt x="290" y="27"/>
                </a:cubicBezTo>
                <a:cubicBezTo>
                  <a:pt x="320" y="35"/>
                  <a:pt x="324" y="63"/>
                  <a:pt x="324" y="63"/>
                </a:cubicBezTo>
                <a:cubicBezTo>
                  <a:pt x="311" y="95"/>
                  <a:pt x="259" y="124"/>
                  <a:pt x="212" y="216"/>
                </a:cubicBezTo>
                <a:cubicBezTo>
                  <a:pt x="203" y="266"/>
                  <a:pt x="263" y="330"/>
                  <a:pt x="268" y="361"/>
                </a:cubicBezTo>
                <a:cubicBezTo>
                  <a:pt x="256" y="377"/>
                  <a:pt x="260" y="377"/>
                  <a:pt x="240" y="389"/>
                </a:cubicBezTo>
                <a:cubicBezTo>
                  <a:pt x="240" y="389"/>
                  <a:pt x="188" y="340"/>
                  <a:pt x="154" y="280"/>
                </a:cubicBezTo>
                <a:cubicBezTo>
                  <a:pt x="113" y="315"/>
                  <a:pt x="102" y="339"/>
                  <a:pt x="38" y="403"/>
                </a:cubicBezTo>
                <a:cubicBezTo>
                  <a:pt x="38" y="403"/>
                  <a:pt x="0" y="401"/>
                  <a:pt x="8" y="363"/>
                </a:cubicBezTo>
                <a:close/>
              </a:path>
            </a:pathLst>
          </a:custGeom>
          <a:solidFill>
            <a:srgbClr val="CC0000">
              <a:alpha val="60000"/>
            </a:srgbClr>
          </a:solidFill>
          <a:ln w="12700" cap="flat" cmpd="sng">
            <a:noFill/>
            <a:prstDash val="solid"/>
            <a:round/>
            <a:headEnd type="none" w="med" len="med"/>
            <a:tailEnd type="none" w="med" len="med"/>
          </a:ln>
        </p:spPr>
        <p:txBody>
          <a:bodyPr wrap="none" tIns="68580" bIns="68580" anchor="ctr"/>
          <a:lstStyle/>
          <a:p>
            <a:pPr fontAlgn="base">
              <a:spcBef>
                <a:spcPct val="0"/>
              </a:spcBef>
              <a:spcAft>
                <a:spcPct val="0"/>
              </a:spcAft>
            </a:pPr>
            <a:endParaRPr lang="en-US" sz="1050" b="1" dirty="0">
              <a:solidFill>
                <a:srgbClr val="000000"/>
              </a:solidFill>
              <a:latin typeface="Arial" pitchFamily="34" charset="0"/>
              <a:cs typeface="Arial" pitchFamily="34" charset="0"/>
            </a:endParaRPr>
          </a:p>
        </p:txBody>
      </p:sp>
      <p:sp>
        <p:nvSpPr>
          <p:cNvPr id="38" name="TextBox 37"/>
          <p:cNvSpPr txBox="1"/>
          <p:nvPr/>
        </p:nvSpPr>
        <p:spPr>
          <a:xfrm>
            <a:off x="763027" y="5144452"/>
            <a:ext cx="1334192" cy="438582"/>
          </a:xfrm>
          <a:prstGeom prst="rect">
            <a:avLst/>
          </a:prstGeom>
          <a:noFill/>
        </p:spPr>
        <p:txBody>
          <a:bodyPr wrap="square" rtlCol="0">
            <a:spAutoFit/>
          </a:bodyPr>
          <a:lstStyle/>
          <a:p>
            <a:pPr algn="r"/>
            <a:r>
              <a:rPr lang="ar-KW" sz="750" dirty="0">
                <a:solidFill>
                  <a:srgbClr val="002060"/>
                </a:solidFill>
                <a:cs typeface="mohammad bold art 1" pitchFamily="2" charset="-78"/>
              </a:rPr>
              <a:t>لن يكون مقيد في يوم انعقاد الجمعية </a:t>
            </a:r>
            <a:r>
              <a:rPr lang="ar-KW" sz="750" dirty="0" smtClean="0">
                <a:solidFill>
                  <a:srgbClr val="002060"/>
                </a:solidFill>
                <a:cs typeface="mohammad bold art 1" pitchFamily="2" charset="-78"/>
              </a:rPr>
              <a:t>العامة </a:t>
            </a:r>
            <a:r>
              <a:rPr lang="ar-KW" sz="750" dirty="0">
                <a:solidFill>
                  <a:srgbClr val="002060"/>
                </a:solidFill>
                <a:cs typeface="mohammad bold art 1" pitchFamily="2" charset="-78"/>
              </a:rPr>
              <a:t>– لن يحق له الحضور.</a:t>
            </a:r>
            <a:endParaRPr lang="en-US" sz="750" dirty="0">
              <a:solidFill>
                <a:srgbClr val="002060"/>
              </a:solidFill>
              <a:cs typeface="mohammad bold art 1" pitchFamily="2" charset="-78"/>
            </a:endParaRPr>
          </a:p>
        </p:txBody>
      </p:sp>
      <p:sp>
        <p:nvSpPr>
          <p:cNvPr id="40" name="TextBox 39"/>
          <p:cNvSpPr txBox="1"/>
          <p:nvPr/>
        </p:nvSpPr>
        <p:spPr>
          <a:xfrm>
            <a:off x="7126087" y="2034781"/>
            <a:ext cx="822958" cy="715581"/>
          </a:xfrm>
          <a:prstGeom prst="rect">
            <a:avLst/>
          </a:prstGeom>
          <a:noFill/>
        </p:spPr>
        <p:txBody>
          <a:bodyPr wrap="square" rtlCol="0">
            <a:spAutoFit/>
          </a:bodyPr>
          <a:lstStyle/>
          <a:p>
            <a:pPr algn="ctr"/>
            <a:r>
              <a:rPr lang="ar-KW" sz="1350" dirty="0">
                <a:cs typeface="mohammad bold art 1" pitchFamily="2" charset="-78"/>
              </a:rPr>
              <a:t>يوم التداول </a:t>
            </a:r>
            <a:endParaRPr lang="en-US" sz="1350" dirty="0">
              <a:cs typeface="mohammad bold art 1" pitchFamily="2" charset="-78"/>
            </a:endParaRPr>
          </a:p>
          <a:p>
            <a:pPr algn="ctr"/>
            <a:r>
              <a:rPr lang="en-US" sz="1350" dirty="0">
                <a:cs typeface="mohammad bold art 1" pitchFamily="2" charset="-78"/>
              </a:rPr>
              <a:t>T</a:t>
            </a:r>
          </a:p>
        </p:txBody>
      </p:sp>
      <p:sp>
        <p:nvSpPr>
          <p:cNvPr id="41" name="TextBox 40"/>
          <p:cNvSpPr txBox="1"/>
          <p:nvPr/>
        </p:nvSpPr>
        <p:spPr>
          <a:xfrm>
            <a:off x="2938052" y="2027030"/>
            <a:ext cx="1042516" cy="715581"/>
          </a:xfrm>
          <a:prstGeom prst="rect">
            <a:avLst/>
          </a:prstGeom>
          <a:noFill/>
        </p:spPr>
        <p:txBody>
          <a:bodyPr wrap="square" rtlCol="0">
            <a:spAutoFit/>
          </a:bodyPr>
          <a:lstStyle/>
          <a:p>
            <a:pPr algn="ctr"/>
            <a:r>
              <a:rPr lang="ar-KW" sz="1350" dirty="0">
                <a:cs typeface="mohammad bold art 1" pitchFamily="2" charset="-78"/>
              </a:rPr>
              <a:t>يومين بعد يوم التداول </a:t>
            </a:r>
            <a:endParaRPr lang="en-US" sz="1350" dirty="0">
              <a:cs typeface="mohammad bold art 1" pitchFamily="2" charset="-78"/>
            </a:endParaRPr>
          </a:p>
          <a:p>
            <a:pPr algn="ctr"/>
            <a:r>
              <a:rPr lang="en-US" sz="1350" dirty="0">
                <a:cs typeface="mohammad bold art 1" pitchFamily="2" charset="-78"/>
              </a:rPr>
              <a:t>T+</a:t>
            </a:r>
            <a:r>
              <a:rPr lang="ar-KW" sz="1350" dirty="0">
                <a:cs typeface="mohammad bold art 1" pitchFamily="2" charset="-78"/>
              </a:rPr>
              <a:t>2</a:t>
            </a:r>
            <a:endParaRPr lang="en-US" sz="1350" dirty="0">
              <a:cs typeface="mohammad bold art 1" pitchFamily="2" charset="-78"/>
            </a:endParaRPr>
          </a:p>
        </p:txBody>
      </p:sp>
      <p:sp>
        <p:nvSpPr>
          <p:cNvPr id="42" name="TextBox 41"/>
          <p:cNvSpPr txBox="1"/>
          <p:nvPr/>
        </p:nvSpPr>
        <p:spPr>
          <a:xfrm>
            <a:off x="4906280" y="2045815"/>
            <a:ext cx="1247525" cy="715581"/>
          </a:xfrm>
          <a:prstGeom prst="rect">
            <a:avLst/>
          </a:prstGeom>
          <a:noFill/>
        </p:spPr>
        <p:txBody>
          <a:bodyPr wrap="square" rtlCol="0">
            <a:spAutoFit/>
          </a:bodyPr>
          <a:lstStyle/>
          <a:p>
            <a:pPr algn="ctr"/>
            <a:r>
              <a:rPr lang="ar-KW" sz="1350" dirty="0">
                <a:cs typeface="mohammad bold art 1" pitchFamily="2" charset="-78"/>
              </a:rPr>
              <a:t>يوم  واحد بعد يوم التداول </a:t>
            </a:r>
            <a:endParaRPr lang="en-US" sz="1350" dirty="0">
              <a:cs typeface="mohammad bold art 1" pitchFamily="2" charset="-78"/>
            </a:endParaRPr>
          </a:p>
          <a:p>
            <a:pPr algn="ctr"/>
            <a:r>
              <a:rPr lang="en-US" sz="1350" dirty="0">
                <a:cs typeface="mohammad bold art 1" pitchFamily="2" charset="-78"/>
              </a:rPr>
              <a:t>T+1</a:t>
            </a:r>
          </a:p>
        </p:txBody>
      </p:sp>
      <p:sp>
        <p:nvSpPr>
          <p:cNvPr id="43" name="TextBox 42"/>
          <p:cNvSpPr txBox="1"/>
          <p:nvPr/>
        </p:nvSpPr>
        <p:spPr>
          <a:xfrm>
            <a:off x="788863" y="2044603"/>
            <a:ext cx="1282417" cy="715581"/>
          </a:xfrm>
          <a:prstGeom prst="rect">
            <a:avLst/>
          </a:prstGeom>
          <a:noFill/>
        </p:spPr>
        <p:txBody>
          <a:bodyPr wrap="square" rtlCol="0">
            <a:spAutoFit/>
          </a:bodyPr>
          <a:lstStyle/>
          <a:p>
            <a:pPr algn="ctr"/>
            <a:r>
              <a:rPr lang="ar-KW" sz="1350" dirty="0">
                <a:cs typeface="mohammad bold art 1" pitchFamily="2" charset="-78"/>
              </a:rPr>
              <a:t>ثلاثة أيام بعد يوم التداول </a:t>
            </a:r>
            <a:endParaRPr lang="en-US" sz="1350" dirty="0">
              <a:cs typeface="mohammad bold art 1" pitchFamily="2" charset="-78"/>
            </a:endParaRPr>
          </a:p>
          <a:p>
            <a:pPr algn="ctr"/>
            <a:r>
              <a:rPr lang="en-US" sz="1350" dirty="0">
                <a:cs typeface="mohammad bold art 1" pitchFamily="2" charset="-78"/>
              </a:rPr>
              <a:t>T+</a:t>
            </a:r>
            <a:r>
              <a:rPr lang="ar-KW" sz="1350" dirty="0">
                <a:cs typeface="mohammad bold art 1" pitchFamily="2" charset="-78"/>
              </a:rPr>
              <a:t>3</a:t>
            </a:r>
            <a:endParaRPr lang="en-US" sz="1350" dirty="0">
              <a:cs typeface="mohammad bold art 1" pitchFamily="2" charset="-78"/>
            </a:endParaRPr>
          </a:p>
        </p:txBody>
      </p:sp>
      <p:sp>
        <p:nvSpPr>
          <p:cNvPr id="44" name="Round Diagonal Corner Rectangle 43"/>
          <p:cNvSpPr/>
          <p:nvPr/>
        </p:nvSpPr>
        <p:spPr>
          <a:xfrm>
            <a:off x="644520" y="1395388"/>
            <a:ext cx="1571105" cy="442652"/>
          </a:xfrm>
          <a:prstGeom prst="round2Diag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KW" sz="1350" dirty="0">
                <a:cs typeface="mohammad bold art 1" pitchFamily="2" charset="-78"/>
              </a:rPr>
              <a:t>موعد الجمعية العامة</a:t>
            </a:r>
            <a:endParaRPr lang="en-US" sz="1350" dirty="0">
              <a:cs typeface="mohammad bold art 1" pitchFamily="2" charset="-78"/>
            </a:endParaRPr>
          </a:p>
        </p:txBody>
      </p:sp>
      <p:sp>
        <p:nvSpPr>
          <p:cNvPr id="39" name="Title 1"/>
          <p:cNvSpPr txBox="1">
            <a:spLocks/>
          </p:cNvSpPr>
          <p:nvPr/>
        </p:nvSpPr>
        <p:spPr>
          <a:xfrm>
            <a:off x="2809874" y="274638"/>
            <a:ext cx="5876925"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lgn="r" rtl="1" fontAlgn="base">
              <a:spcAft>
                <a:spcPct val="0"/>
              </a:spcAft>
              <a:defRPr/>
            </a:pPr>
            <a:r>
              <a:rPr lang="ar-KW" sz="2800" b="1" dirty="0">
                <a:solidFill>
                  <a:srgbClr val="1F497D"/>
                </a:solidFill>
                <a:latin typeface="Sakkal Majalla" pitchFamily="2" charset="-78"/>
                <a:cs typeface="mohammad bold art 1" pitchFamily="2" charset="-78"/>
              </a:rPr>
              <a:t>2.1 تغيير دورة التسوية لتصبح </a:t>
            </a:r>
            <a:r>
              <a:rPr lang="en-US" sz="2800" b="1" dirty="0">
                <a:solidFill>
                  <a:srgbClr val="1F497D"/>
                </a:solidFill>
                <a:latin typeface="Sakkal Majalla" pitchFamily="2" charset="-78"/>
                <a:cs typeface="mohammad bold art 1" pitchFamily="2" charset="-78"/>
              </a:rPr>
              <a:t>T+3</a:t>
            </a:r>
            <a:endParaRPr kumimoji="0" lang="en-US" sz="3200" b="1" i="0" u="none" strike="noStrike" kern="1200" cap="none" spc="0" normalizeH="0" baseline="0" noProof="0" dirty="0">
              <a:ln>
                <a:noFill/>
              </a:ln>
              <a:solidFill>
                <a:srgbClr val="1F497D"/>
              </a:solidFill>
              <a:effectLst/>
              <a:uLnTx/>
              <a:uFillTx/>
              <a:latin typeface="Sakkal Majalla" pitchFamily="2" charset="-78"/>
              <a:cs typeface="mohammad bold art 1" pitchFamily="2" charset="-78"/>
            </a:endParaRPr>
          </a:p>
        </p:txBody>
      </p:sp>
      <p:pic>
        <p:nvPicPr>
          <p:cNvPr id="4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47" name="Straight Connector 46"/>
          <p:cNvCxnSpPr/>
          <p:nvPr/>
        </p:nvCxnSpPr>
        <p:spPr>
          <a:xfrm>
            <a:off x="3563888" y="1268760"/>
            <a:ext cx="4970512" cy="0"/>
          </a:xfrm>
          <a:prstGeom prst="line">
            <a:avLst/>
          </a:prstGeom>
          <a:noFill/>
          <a:ln w="38100" cap="flat" cmpd="sng" algn="ctr">
            <a:solidFill>
              <a:srgbClr val="1F497D"/>
            </a:solidFill>
            <a:prstDash val="solid"/>
          </a:ln>
          <a:effectLst/>
        </p:spPr>
      </p:cxnSp>
      <p:sp>
        <p:nvSpPr>
          <p:cNvPr id="2" name="Slide Number Placeholder 1"/>
          <p:cNvSpPr>
            <a:spLocks noGrp="1"/>
          </p:cNvSpPr>
          <p:nvPr>
            <p:ph type="sldNum" sz="quarter" idx="12"/>
          </p:nvPr>
        </p:nvSpPr>
        <p:spPr/>
        <p:txBody>
          <a:bodyPr/>
          <a:lstStyle/>
          <a:p>
            <a:fld id="{0F57E2B6-C7F3-4DD0-A1C0-E30056BA666F}" type="slidenum">
              <a:rPr lang="en-US" smtClean="0"/>
              <a:t>11</a:t>
            </a:fld>
            <a:endParaRPr lang="en-US"/>
          </a:p>
        </p:txBody>
      </p:sp>
    </p:spTree>
    <p:extLst>
      <p:ext uri="{BB962C8B-B14F-4D97-AF65-F5344CB8AC3E}">
        <p14:creationId xmlns:p14="http://schemas.microsoft.com/office/powerpoint/2010/main" val="14390958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2800" b="1" dirty="0" smtClean="0">
                <a:solidFill>
                  <a:schemeClr val="tx2"/>
                </a:solidFill>
                <a:latin typeface="Sakkal Majalla" pitchFamily="2" charset="-78"/>
                <a:cs typeface="mohammad bold art 1" pitchFamily="2" charset="-78"/>
              </a:rPr>
              <a:t>2.2 آلية استحقاقات الأسهم</a:t>
            </a:r>
            <a:endParaRPr lang="en-US" sz="2800" b="1"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457200" y="1600200"/>
            <a:ext cx="8229600" cy="4525963"/>
          </a:xfrm>
        </p:spPr>
        <p:txBody>
          <a:bodyPr>
            <a:noAutofit/>
          </a:bodyPr>
          <a:lstStyle/>
          <a:p>
            <a:pPr lvl="0" algn="just" rtl="1" fontAlgn="base">
              <a:spcAft>
                <a:spcPct val="0"/>
              </a:spcAft>
            </a:pPr>
            <a:r>
              <a:rPr lang="ar-KW" sz="1600" dirty="0" smtClean="0">
                <a:cs typeface="mohammad bold art 1" pitchFamily="2" charset="-78"/>
              </a:rPr>
              <a:t>سيتم تغيير آلية تحديد المواعيد المتعلقة باستحقاقات الأسهم، بحيث تكون مواعيد مستقبلية معلنة قبل فترة من تاريخ الاستحقاق. </a:t>
            </a:r>
            <a:endParaRPr lang="ar-KW" sz="1600" dirty="0" smtClean="0">
              <a:cs typeface="mohammad bold art 1" pitchFamily="2" charset="-78"/>
            </a:endParaRPr>
          </a:p>
          <a:p>
            <a:pPr marL="0" lvl="0" indent="0" algn="just" rtl="1" fontAlgn="base">
              <a:spcAft>
                <a:spcPct val="0"/>
              </a:spcAft>
              <a:buNone/>
            </a:pPr>
            <a:endParaRPr lang="ar-KW" sz="1200" dirty="0">
              <a:cs typeface="mohammad bold art 1" pitchFamily="2" charset="-78"/>
            </a:endParaRPr>
          </a:p>
          <a:p>
            <a:pPr lvl="0" algn="just" rtl="1" fontAlgn="base">
              <a:spcAft>
                <a:spcPct val="0"/>
              </a:spcAft>
            </a:pPr>
            <a:r>
              <a:rPr lang="ar-KW" sz="1600" dirty="0">
                <a:cs typeface="mohammad bold art 1" pitchFamily="2" charset="-78"/>
              </a:rPr>
              <a:t>تحدد توصية مجلس إدارة الشركة المدرجة أربعة تواريخ هامة في بيان من يحصل على استحقاقات الأسهم وهي كالتالي:</a:t>
            </a:r>
          </a:p>
          <a:p>
            <a:pPr marL="0" lvl="0" indent="0" algn="just" rtl="1" fontAlgn="base">
              <a:spcAft>
                <a:spcPct val="0"/>
              </a:spcAft>
              <a:buNone/>
            </a:pPr>
            <a:endParaRPr lang="ar-KW" sz="1200" dirty="0">
              <a:solidFill>
                <a:schemeClr val="tx2"/>
              </a:solidFill>
              <a:cs typeface="mohammad bold art 1" pitchFamily="2" charset="-78"/>
            </a:endParaRPr>
          </a:p>
          <a:p>
            <a:pPr marL="0" lvl="0" indent="0" algn="just" rtl="1" fontAlgn="base">
              <a:spcAft>
                <a:spcPct val="0"/>
              </a:spcAft>
              <a:buNone/>
            </a:pPr>
            <a:r>
              <a:rPr lang="ar-KW" sz="1200" dirty="0">
                <a:solidFill>
                  <a:schemeClr val="tx2"/>
                </a:solidFill>
                <a:cs typeface="mohammad bold art 1" pitchFamily="2" charset="-78"/>
              </a:rPr>
              <a:t>1- تاريخ حيازة  السهم </a:t>
            </a:r>
            <a:r>
              <a:rPr lang="en-US" sz="1200" dirty="0">
                <a:solidFill>
                  <a:schemeClr val="tx2"/>
                </a:solidFill>
                <a:cs typeface="mohammad bold art 1" pitchFamily="2" charset="-78"/>
              </a:rPr>
              <a:t>Cum-Dividend Date </a:t>
            </a:r>
            <a:r>
              <a:rPr lang="ar-KW" sz="1200" dirty="0">
                <a:solidFill>
                  <a:schemeClr val="tx2"/>
                </a:solidFill>
                <a:cs typeface="mohammad bold art 1" pitchFamily="2" charset="-78"/>
              </a:rPr>
              <a:t>: </a:t>
            </a:r>
          </a:p>
          <a:p>
            <a:pPr marL="0" lvl="0" indent="0" algn="just" rtl="1" fontAlgn="base">
              <a:spcAft>
                <a:spcPct val="0"/>
              </a:spcAft>
              <a:buNone/>
            </a:pPr>
            <a:r>
              <a:rPr lang="ar-KW" sz="1200" dirty="0">
                <a:cs typeface="mohammad bold art 1" pitchFamily="2" charset="-78"/>
              </a:rPr>
              <a:t>وهو اليوم الأخير الذي يجب عنده شراء السهم حتى يكون المساهم مقيداً في سجلات الشركة في يوم الاستحقاق للحصول على التوزيعات. ويجب أن يكون هذا اليوم قبل يوم الاستحقاق ويتحدد ووفقاً لدورة التسوية (ثلاثة أيام تداول قبل يوم الاستحقاق). </a:t>
            </a:r>
            <a:endParaRPr lang="en-US" sz="1200" dirty="0">
              <a:cs typeface="mohammad bold art 1" pitchFamily="2" charset="-78"/>
            </a:endParaRPr>
          </a:p>
          <a:p>
            <a:pPr marL="0" lvl="0" indent="0" algn="just" rtl="1" fontAlgn="base">
              <a:spcAft>
                <a:spcPct val="0"/>
              </a:spcAft>
              <a:buNone/>
            </a:pPr>
            <a:endParaRPr lang="en-US" sz="1200" dirty="0">
              <a:solidFill>
                <a:schemeClr val="tx2"/>
              </a:solidFill>
              <a:cs typeface="mohammad bold art 1" pitchFamily="2" charset="-78"/>
            </a:endParaRPr>
          </a:p>
          <a:p>
            <a:pPr marL="0" lvl="0" indent="0" algn="just" rtl="1" fontAlgn="base">
              <a:spcAft>
                <a:spcPct val="0"/>
              </a:spcAft>
              <a:buNone/>
            </a:pPr>
            <a:r>
              <a:rPr lang="ar-KW" sz="1200" dirty="0">
                <a:solidFill>
                  <a:schemeClr val="tx2"/>
                </a:solidFill>
                <a:cs typeface="mohammad bold art 1" pitchFamily="2" charset="-78"/>
              </a:rPr>
              <a:t>2- تاريخ تداول السهم دون الاستحقاق </a:t>
            </a:r>
            <a:r>
              <a:rPr lang="en-US" sz="1200" dirty="0">
                <a:solidFill>
                  <a:schemeClr val="tx2"/>
                </a:solidFill>
                <a:cs typeface="mohammad bold art 1" pitchFamily="2" charset="-78"/>
              </a:rPr>
              <a:t>Ex-Dividend Date</a:t>
            </a:r>
            <a:r>
              <a:rPr lang="ar-KW" sz="1200" dirty="0">
                <a:solidFill>
                  <a:schemeClr val="tx2"/>
                </a:solidFill>
                <a:cs typeface="mohammad bold art 1" pitchFamily="2" charset="-78"/>
              </a:rPr>
              <a:t>: </a:t>
            </a:r>
          </a:p>
          <a:p>
            <a:pPr marL="0" lvl="0" indent="0" algn="just" rtl="1" fontAlgn="base">
              <a:spcAft>
                <a:spcPct val="0"/>
              </a:spcAft>
              <a:buNone/>
            </a:pPr>
            <a:r>
              <a:rPr lang="ar-SA" sz="1200" dirty="0">
                <a:latin typeface="Calibri" panose="020F0502020204030204" pitchFamily="34" charset="0"/>
                <a:ea typeface="Calibri" panose="020F0502020204030204" pitchFamily="34" charset="0"/>
                <a:cs typeface="mohammad bold art 1" pitchFamily="2" charset="-78"/>
              </a:rPr>
              <a:t>هو اليوم الذي يتم فيه تداول السهم غير محملاً بالتوزيعات النقدية أو توزيعات أسهم المنحة أو غيرها من الإجراءات التي ينتج عنها استحقاقات للأسهم، وهو كذلك اليوم الذي يتم فيه التعديل على سعر السهم نتيجة التوزيعات وفقاً لقواعد التداول. </a:t>
            </a:r>
            <a:endParaRPr lang="ar-KW" sz="1200" dirty="0">
              <a:latin typeface="Calibri" panose="020F0502020204030204" pitchFamily="34" charset="0"/>
              <a:ea typeface="Calibri" panose="020F0502020204030204" pitchFamily="34" charset="0"/>
              <a:cs typeface="mohammad bold art 1" pitchFamily="2" charset="-78"/>
            </a:endParaRPr>
          </a:p>
          <a:p>
            <a:pPr marL="0" lvl="0" indent="0" algn="just" rtl="1" fontAlgn="base">
              <a:spcAft>
                <a:spcPct val="0"/>
              </a:spcAft>
              <a:buNone/>
            </a:pPr>
            <a:endParaRPr lang="ar-KW" sz="1200" dirty="0">
              <a:solidFill>
                <a:schemeClr val="tx2"/>
              </a:solidFill>
              <a:latin typeface="Calibri" panose="020F0502020204030204" pitchFamily="34" charset="0"/>
              <a:cs typeface="mohammad bold art 1" pitchFamily="2" charset="-78"/>
            </a:endParaRPr>
          </a:p>
          <a:p>
            <a:pPr marL="0" lvl="0" indent="0" algn="just" rtl="1" fontAlgn="base">
              <a:spcAft>
                <a:spcPct val="0"/>
              </a:spcAft>
              <a:buNone/>
            </a:pPr>
            <a:r>
              <a:rPr lang="ar-KW" sz="1200" dirty="0">
                <a:solidFill>
                  <a:schemeClr val="tx2"/>
                </a:solidFill>
                <a:latin typeface="Calibri" panose="020F0502020204030204" pitchFamily="34" charset="0"/>
                <a:cs typeface="mohammad bold art 1" pitchFamily="2" charset="-78"/>
              </a:rPr>
              <a:t>3-تاريخ الاستحقاق </a:t>
            </a:r>
            <a:r>
              <a:rPr lang="en-US" sz="1200" dirty="0">
                <a:solidFill>
                  <a:schemeClr val="tx2"/>
                </a:solidFill>
                <a:latin typeface="Calibri" panose="020F0502020204030204" pitchFamily="34" charset="0"/>
                <a:cs typeface="mohammad bold art 1" pitchFamily="2" charset="-78"/>
              </a:rPr>
              <a:t>Record Date</a:t>
            </a:r>
            <a:r>
              <a:rPr lang="ar-KW" sz="1200" dirty="0">
                <a:solidFill>
                  <a:schemeClr val="tx2"/>
                </a:solidFill>
                <a:latin typeface="Calibri" panose="020F0502020204030204" pitchFamily="34" charset="0"/>
                <a:cs typeface="mohammad bold art 1" pitchFamily="2" charset="-78"/>
              </a:rPr>
              <a:t>:</a:t>
            </a:r>
          </a:p>
          <a:p>
            <a:pPr marL="0" lvl="0" indent="0" algn="just" rtl="1" fontAlgn="base">
              <a:spcAft>
                <a:spcPct val="0"/>
              </a:spcAft>
              <a:buNone/>
            </a:pPr>
            <a:r>
              <a:rPr lang="ar-SA" sz="1200" dirty="0">
                <a:latin typeface="Calibri" panose="020F0502020204030204" pitchFamily="34" charset="0"/>
                <a:ea typeface="Calibri" panose="020F0502020204030204" pitchFamily="34" charset="0"/>
                <a:cs typeface="mohammad bold art 1" pitchFamily="2" charset="-78"/>
              </a:rPr>
              <a:t>هو اليوم الذي يتم فيه تحديد المساهمين المقيدين بسجلات الشركة والمستحقين لتوزيعات الأرباح. </a:t>
            </a:r>
            <a:endParaRPr lang="en-US" sz="1200" dirty="0">
              <a:latin typeface="Calibri" panose="020F0502020204030204" pitchFamily="34" charset="0"/>
              <a:ea typeface="Calibri" panose="020F0502020204030204" pitchFamily="34" charset="0"/>
              <a:cs typeface="mohammad bold art 1" pitchFamily="2" charset="-78"/>
            </a:endParaRPr>
          </a:p>
          <a:p>
            <a:pPr marL="0" lvl="0" indent="0" algn="just" rtl="1" fontAlgn="base">
              <a:spcAft>
                <a:spcPct val="0"/>
              </a:spcAft>
              <a:buNone/>
            </a:pPr>
            <a:endParaRPr lang="en-US" sz="1200" dirty="0">
              <a:solidFill>
                <a:schemeClr val="tx2"/>
              </a:solidFill>
              <a:latin typeface="Calibri" panose="020F0502020204030204" pitchFamily="34" charset="0"/>
              <a:cs typeface="mohammad bold art 1" pitchFamily="2" charset="-78"/>
            </a:endParaRPr>
          </a:p>
          <a:p>
            <a:pPr marL="0" lvl="0" indent="0" algn="just" rtl="1" fontAlgn="base">
              <a:spcAft>
                <a:spcPct val="0"/>
              </a:spcAft>
              <a:buNone/>
            </a:pPr>
            <a:r>
              <a:rPr lang="ar-KW" sz="1200" dirty="0">
                <a:solidFill>
                  <a:schemeClr val="tx2"/>
                </a:solidFill>
                <a:latin typeface="Calibri" panose="020F0502020204030204" pitchFamily="34" charset="0"/>
                <a:cs typeface="mohammad bold art 1" pitchFamily="2" charset="-78"/>
              </a:rPr>
              <a:t>4- تاريخ التوزيع </a:t>
            </a:r>
            <a:r>
              <a:rPr lang="en-US" sz="1200" dirty="0">
                <a:solidFill>
                  <a:schemeClr val="tx2"/>
                </a:solidFill>
                <a:latin typeface="Calibri" panose="020F0502020204030204" pitchFamily="34" charset="0"/>
                <a:cs typeface="mohammad bold art 1" pitchFamily="2" charset="-78"/>
              </a:rPr>
              <a:t>Payment Date</a:t>
            </a:r>
            <a:r>
              <a:rPr lang="ar-KW" sz="1200" dirty="0">
                <a:solidFill>
                  <a:schemeClr val="tx2"/>
                </a:solidFill>
                <a:latin typeface="Calibri" panose="020F0502020204030204" pitchFamily="34" charset="0"/>
                <a:cs typeface="mohammad bold art 1" pitchFamily="2" charset="-78"/>
              </a:rPr>
              <a:t>:</a:t>
            </a:r>
          </a:p>
          <a:p>
            <a:pPr marL="0" lvl="0" indent="0" algn="just" rtl="1" fontAlgn="base">
              <a:spcAft>
                <a:spcPct val="0"/>
              </a:spcAft>
              <a:buNone/>
            </a:pPr>
            <a:r>
              <a:rPr lang="ar-SA" sz="1200" dirty="0">
                <a:latin typeface="Calibri" panose="020F0502020204030204" pitchFamily="34" charset="0"/>
                <a:ea typeface="Calibri" panose="020F0502020204030204" pitchFamily="34" charset="0"/>
                <a:cs typeface="mohammad bold art 1" pitchFamily="2" charset="-78"/>
              </a:rPr>
              <a:t>هو يوم توزيع الأرباح أو تنفيذ قرارات الجمعية العامة. </a:t>
            </a:r>
            <a:endParaRPr lang="en-US" sz="1200" dirty="0">
              <a:solidFill>
                <a:schemeClr val="tx2"/>
              </a:solidFill>
              <a:cs typeface="mohammad bold art 1" pitchFamily="2" charset="-78"/>
            </a:endParaRPr>
          </a:p>
          <a:p>
            <a:pPr marL="457200" lvl="1" indent="0" algn="just" rtl="1" fontAlgn="base">
              <a:spcAft>
                <a:spcPct val="0"/>
              </a:spcAft>
              <a:buNone/>
            </a:pPr>
            <a:endParaRPr lang="ar-KW" sz="1200" dirty="0" smtClean="0">
              <a:cs typeface="mohammad bold art 1" pitchFamily="2" charset="-78"/>
            </a:endParaRPr>
          </a:p>
          <a:p>
            <a:pPr marL="0" lvl="0" indent="0" algn="r" fontAlgn="base">
              <a:spcAft>
                <a:spcPct val="0"/>
              </a:spcAft>
              <a:buNone/>
            </a:pPr>
            <a:endParaRPr lang="en-US" sz="1400" dirty="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12</a:t>
            </a:fld>
            <a:endParaRPr lang="en-US" dirty="0">
              <a:solidFill>
                <a:prstClr val="black">
                  <a:tint val="75000"/>
                </a:prstClr>
              </a:solidFill>
            </a:endParaRP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383140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92530" y="3005819"/>
            <a:ext cx="7924108" cy="91169"/>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5" name="TextBox 4"/>
          <p:cNvSpPr txBox="1"/>
          <p:nvPr/>
        </p:nvSpPr>
        <p:spPr>
          <a:xfrm>
            <a:off x="3912746" y="1339156"/>
            <a:ext cx="4578234" cy="300082"/>
          </a:xfrm>
          <a:prstGeom prst="rect">
            <a:avLst/>
          </a:prstGeom>
          <a:noFill/>
        </p:spPr>
        <p:txBody>
          <a:bodyPr wrap="square" rtlCol="0">
            <a:spAutoFit/>
          </a:bodyPr>
          <a:lstStyle/>
          <a:p>
            <a:pPr algn="r"/>
            <a:r>
              <a:rPr lang="ar-KW" sz="1350" dirty="0">
                <a:cs typeface="mohammad bold art 1" pitchFamily="2" charset="-78"/>
              </a:rPr>
              <a:t>مثال توضيحي – مواعيد استحقاقات الأسهم </a:t>
            </a:r>
            <a:endParaRPr lang="en-US" sz="1350" dirty="0">
              <a:cs typeface="mohammad bold art 1" pitchFamily="2" charset="-78"/>
            </a:endParaRPr>
          </a:p>
        </p:txBody>
      </p:sp>
      <p:sp>
        <p:nvSpPr>
          <p:cNvPr id="6" name="Rectangle 5"/>
          <p:cNvSpPr/>
          <p:nvPr/>
        </p:nvSpPr>
        <p:spPr>
          <a:xfrm>
            <a:off x="7525096" y="3079553"/>
            <a:ext cx="62345" cy="374074"/>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1" name="TextBox 10"/>
          <p:cNvSpPr txBox="1"/>
          <p:nvPr/>
        </p:nvSpPr>
        <p:spPr>
          <a:xfrm>
            <a:off x="7032568" y="3522206"/>
            <a:ext cx="985058" cy="715581"/>
          </a:xfrm>
          <a:prstGeom prst="rect">
            <a:avLst/>
          </a:prstGeom>
          <a:noFill/>
        </p:spPr>
        <p:txBody>
          <a:bodyPr wrap="square" rtlCol="0">
            <a:spAutoFit/>
          </a:bodyPr>
          <a:lstStyle/>
          <a:p>
            <a:pPr algn="ctr"/>
            <a:r>
              <a:rPr lang="ar-KW" sz="1350" dirty="0">
                <a:cs typeface="mohammad bold art 1" pitchFamily="2" charset="-78"/>
              </a:rPr>
              <a:t>الأربعاء</a:t>
            </a:r>
          </a:p>
          <a:p>
            <a:pPr algn="ctr"/>
            <a:r>
              <a:rPr lang="ar-KW" sz="1350" dirty="0">
                <a:cs typeface="mohammad bold art 1" pitchFamily="2" charset="-78"/>
              </a:rPr>
              <a:t>21 يونيو</a:t>
            </a:r>
          </a:p>
          <a:p>
            <a:pPr algn="ctr"/>
            <a:endParaRPr lang="en-US" sz="1350" dirty="0">
              <a:cs typeface="mohammad bold art 1" pitchFamily="2" charset="-78"/>
            </a:endParaRPr>
          </a:p>
        </p:txBody>
      </p:sp>
      <p:sp>
        <p:nvSpPr>
          <p:cNvPr id="12" name="TextBox 11"/>
          <p:cNvSpPr txBox="1"/>
          <p:nvPr/>
        </p:nvSpPr>
        <p:spPr>
          <a:xfrm>
            <a:off x="4896203" y="3307425"/>
            <a:ext cx="985058" cy="923330"/>
          </a:xfrm>
          <a:prstGeom prst="rect">
            <a:avLst/>
          </a:prstGeom>
          <a:noFill/>
        </p:spPr>
        <p:txBody>
          <a:bodyPr wrap="square" rtlCol="0">
            <a:spAutoFit/>
          </a:bodyPr>
          <a:lstStyle/>
          <a:p>
            <a:pPr algn="ctr"/>
            <a:r>
              <a:rPr lang="ar-KW" sz="1350" dirty="0">
                <a:cs typeface="mohammad bold art 1" pitchFamily="2" charset="-78"/>
              </a:rPr>
              <a:t>الخميس</a:t>
            </a:r>
          </a:p>
          <a:p>
            <a:pPr algn="ctr"/>
            <a:r>
              <a:rPr lang="ar-KW" sz="1350" dirty="0">
                <a:cs typeface="mohammad bold art 1" pitchFamily="2" charset="-78"/>
              </a:rPr>
              <a:t>22 يونيو</a:t>
            </a:r>
          </a:p>
          <a:p>
            <a:pPr algn="ctr"/>
            <a:endParaRPr lang="ar-KW" sz="1350" dirty="0">
              <a:cs typeface="mohammad bold art 1" pitchFamily="2" charset="-78"/>
            </a:endParaRPr>
          </a:p>
          <a:p>
            <a:pPr algn="ctr"/>
            <a:endParaRPr lang="en-US" sz="1350" dirty="0">
              <a:cs typeface="mohammad bold art 1" pitchFamily="2" charset="-78"/>
            </a:endParaRPr>
          </a:p>
        </p:txBody>
      </p:sp>
      <p:sp>
        <p:nvSpPr>
          <p:cNvPr id="14" name="TextBox 13"/>
          <p:cNvSpPr txBox="1"/>
          <p:nvPr/>
        </p:nvSpPr>
        <p:spPr>
          <a:xfrm>
            <a:off x="953887" y="3522205"/>
            <a:ext cx="985058" cy="923330"/>
          </a:xfrm>
          <a:prstGeom prst="rect">
            <a:avLst/>
          </a:prstGeom>
          <a:noFill/>
        </p:spPr>
        <p:txBody>
          <a:bodyPr wrap="square" rtlCol="0">
            <a:spAutoFit/>
          </a:bodyPr>
          <a:lstStyle/>
          <a:p>
            <a:pPr algn="ctr"/>
            <a:r>
              <a:rPr lang="ar-KW" sz="1350" dirty="0">
                <a:cs typeface="mohammad bold art 1" pitchFamily="2" charset="-78"/>
              </a:rPr>
              <a:t>الأثنين</a:t>
            </a:r>
          </a:p>
          <a:p>
            <a:pPr algn="ctr"/>
            <a:r>
              <a:rPr lang="ar-KW" sz="1350" dirty="0">
                <a:cs typeface="mohammad bold art 1" pitchFamily="2" charset="-78"/>
              </a:rPr>
              <a:t>26 يونيو</a:t>
            </a:r>
          </a:p>
          <a:p>
            <a:pPr algn="ctr"/>
            <a:endParaRPr lang="ar-KW" sz="1350" dirty="0">
              <a:cs typeface="mohammad bold art 1" pitchFamily="2" charset="-78"/>
            </a:endParaRPr>
          </a:p>
          <a:p>
            <a:pPr algn="ctr"/>
            <a:endParaRPr lang="en-US" sz="1350" dirty="0">
              <a:cs typeface="mohammad bold art 1" pitchFamily="2" charset="-78"/>
            </a:endParaRPr>
          </a:p>
        </p:txBody>
      </p:sp>
      <p:pic>
        <p:nvPicPr>
          <p:cNvPr id="19" name="Picture 18"/>
          <p:cNvPicPr>
            <a:picLocks noChangeAspect="1"/>
          </p:cNvPicPr>
          <p:nvPr/>
        </p:nvPicPr>
        <p:blipFill>
          <a:blip r:embed="rId2"/>
          <a:stretch>
            <a:fillRect/>
          </a:stretch>
        </p:blipFill>
        <p:spPr>
          <a:xfrm>
            <a:off x="7255612" y="3952962"/>
            <a:ext cx="587446" cy="419234"/>
          </a:xfrm>
          <a:prstGeom prst="rect">
            <a:avLst/>
          </a:prstGeom>
        </p:spPr>
      </p:pic>
      <p:sp>
        <p:nvSpPr>
          <p:cNvPr id="20" name="TextBox 19"/>
          <p:cNvSpPr txBox="1"/>
          <p:nvPr/>
        </p:nvSpPr>
        <p:spPr>
          <a:xfrm>
            <a:off x="6870468" y="4519269"/>
            <a:ext cx="1209502" cy="438582"/>
          </a:xfrm>
          <a:prstGeom prst="rect">
            <a:avLst/>
          </a:prstGeom>
          <a:noFill/>
        </p:spPr>
        <p:txBody>
          <a:bodyPr wrap="square" rtlCol="0">
            <a:spAutoFit/>
          </a:bodyPr>
          <a:lstStyle/>
          <a:p>
            <a:pPr algn="r" rtl="1"/>
            <a:r>
              <a:rPr lang="ar-KW" sz="750" dirty="0">
                <a:latin typeface="Modern No. 20" panose="02070704070505020303" pitchFamily="18" charset="0"/>
                <a:cs typeface="mohammad bold art 1" pitchFamily="2" charset="-78"/>
              </a:rPr>
              <a:t>تنفيذ الصفقة تم قبل أو بهذا اليوم، مع الاحتفاظ بالسهم بهذا اليوم.  </a:t>
            </a:r>
            <a:endParaRPr lang="en-US" sz="750" dirty="0">
              <a:latin typeface="Modern No. 20" panose="02070704070505020303" pitchFamily="18" charset="0"/>
              <a:cs typeface="mohammad bold art 1" pitchFamily="2" charset="-78"/>
            </a:endParaRPr>
          </a:p>
        </p:txBody>
      </p:sp>
      <p:pic>
        <p:nvPicPr>
          <p:cNvPr id="23" name="Picture 22"/>
          <p:cNvPicPr>
            <a:picLocks noChangeAspect="1"/>
          </p:cNvPicPr>
          <p:nvPr/>
        </p:nvPicPr>
        <p:blipFill>
          <a:blip r:embed="rId3"/>
          <a:stretch>
            <a:fillRect/>
          </a:stretch>
        </p:blipFill>
        <p:spPr>
          <a:xfrm>
            <a:off x="1129155" y="4024196"/>
            <a:ext cx="572179" cy="398257"/>
          </a:xfrm>
          <a:prstGeom prst="rect">
            <a:avLst/>
          </a:prstGeom>
        </p:spPr>
      </p:pic>
      <p:sp>
        <p:nvSpPr>
          <p:cNvPr id="24" name="TextBox 23"/>
          <p:cNvSpPr txBox="1"/>
          <p:nvPr/>
        </p:nvSpPr>
        <p:spPr>
          <a:xfrm>
            <a:off x="4815153" y="4491032"/>
            <a:ext cx="1209502" cy="323165"/>
          </a:xfrm>
          <a:prstGeom prst="rect">
            <a:avLst/>
          </a:prstGeom>
          <a:noFill/>
        </p:spPr>
        <p:txBody>
          <a:bodyPr wrap="square" rtlCol="0">
            <a:spAutoFit/>
          </a:bodyPr>
          <a:lstStyle/>
          <a:p>
            <a:pPr algn="r" rtl="1"/>
            <a:r>
              <a:rPr lang="ar-KW" sz="750" dirty="0">
                <a:latin typeface="Modern No. 20" panose="02070704070505020303" pitchFamily="18" charset="0"/>
                <a:cs typeface="mohammad bold art 1" pitchFamily="2" charset="-78"/>
              </a:rPr>
              <a:t>تنفيذ الصفقة تم بهذا اليوم.</a:t>
            </a:r>
            <a:endParaRPr lang="en-US" sz="750" dirty="0">
              <a:latin typeface="Modern No. 20" panose="02070704070505020303" pitchFamily="18" charset="0"/>
              <a:cs typeface="mohammad bold art 1" pitchFamily="2" charset="-78"/>
            </a:endParaRPr>
          </a:p>
        </p:txBody>
      </p:sp>
      <p:sp>
        <p:nvSpPr>
          <p:cNvPr id="26" name="TextBox 25"/>
          <p:cNvSpPr txBox="1"/>
          <p:nvPr/>
        </p:nvSpPr>
        <p:spPr>
          <a:xfrm>
            <a:off x="872838" y="4519269"/>
            <a:ext cx="1209502" cy="323165"/>
          </a:xfrm>
          <a:prstGeom prst="rect">
            <a:avLst/>
          </a:prstGeom>
          <a:noFill/>
        </p:spPr>
        <p:txBody>
          <a:bodyPr wrap="square" rtlCol="0">
            <a:spAutoFit/>
          </a:bodyPr>
          <a:lstStyle/>
          <a:p>
            <a:pPr algn="r" rtl="1"/>
            <a:r>
              <a:rPr lang="ar-KW" sz="750" dirty="0">
                <a:latin typeface="Modern No. 20" panose="02070704070505020303" pitchFamily="18" charset="0"/>
                <a:cs typeface="mohammad bold art 1" pitchFamily="2" charset="-78"/>
              </a:rPr>
              <a:t>تنفيذ الصفقة تم بهذا اليوم.</a:t>
            </a:r>
            <a:endParaRPr lang="en-US" sz="750" dirty="0">
              <a:latin typeface="Modern No. 20" panose="02070704070505020303" pitchFamily="18" charset="0"/>
              <a:cs typeface="mohammad bold art 1" pitchFamily="2" charset="-78"/>
            </a:endParaRPr>
          </a:p>
        </p:txBody>
      </p:sp>
      <p:sp>
        <p:nvSpPr>
          <p:cNvPr id="27" name="Rectangle 26"/>
          <p:cNvSpPr/>
          <p:nvPr/>
        </p:nvSpPr>
        <p:spPr>
          <a:xfrm>
            <a:off x="7409756" y="5037640"/>
            <a:ext cx="355370" cy="270261"/>
          </a:xfrm>
          <a:prstGeom prst="rect">
            <a:avLst/>
          </a:prstGeom>
          <a:solidFill>
            <a:schemeClr val="bg1"/>
          </a:solidFill>
          <a:ln w="9525">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67500" bIns="67500" rtlCol="0" anchor="ctr" anchorCtr="0"/>
          <a:lstStyle/>
          <a:p>
            <a:pPr algn="ctr"/>
            <a:endParaRPr lang="en-ZA" sz="750" dirty="0">
              <a:solidFill>
                <a:srgbClr val="000000"/>
              </a:solidFill>
              <a:latin typeface="Arial" pitchFamily="34" charset="0"/>
              <a:cs typeface="Arial" pitchFamily="34" charset="0"/>
            </a:endParaRPr>
          </a:p>
        </p:txBody>
      </p:sp>
      <p:sp>
        <p:nvSpPr>
          <p:cNvPr id="28" name="clipart_tick"/>
          <p:cNvSpPr>
            <a:spLocks/>
          </p:cNvSpPr>
          <p:nvPr/>
        </p:nvSpPr>
        <p:spPr bwMode="gray">
          <a:xfrm>
            <a:off x="7393188" y="4950699"/>
            <a:ext cx="449870" cy="350968"/>
          </a:xfrm>
          <a:custGeom>
            <a:avLst/>
            <a:gdLst>
              <a:gd name="T0" fmla="*/ 2147483647 w 352"/>
              <a:gd name="T1" fmla="*/ 2147483647 h 380"/>
              <a:gd name="T2" fmla="*/ 2147483647 w 352"/>
              <a:gd name="T3" fmla="*/ 2147483647 h 380"/>
              <a:gd name="T4" fmla="*/ 2147483647 w 352"/>
              <a:gd name="T5" fmla="*/ 2147483647 h 380"/>
              <a:gd name="T6" fmla="*/ 2147483647 w 352"/>
              <a:gd name="T7" fmla="*/ 2147483647 h 380"/>
              <a:gd name="T8" fmla="*/ 2147483647 w 352"/>
              <a:gd name="T9" fmla="*/ 2147483647 h 380"/>
              <a:gd name="T10" fmla="*/ 2147483647 w 352"/>
              <a:gd name="T11" fmla="*/ 2147483647 h 380"/>
              <a:gd name="T12" fmla="*/ 2147483647 w 352"/>
              <a:gd name="T13" fmla="*/ 2147483647 h 380"/>
              <a:gd name="T14" fmla="*/ 2147483647 w 352"/>
              <a:gd name="T15" fmla="*/ 2147483647 h 380"/>
              <a:gd name="T16" fmla="*/ 0 60000 65536"/>
              <a:gd name="T17" fmla="*/ 0 60000 65536"/>
              <a:gd name="T18" fmla="*/ 0 60000 65536"/>
              <a:gd name="T19" fmla="*/ 0 60000 65536"/>
              <a:gd name="T20" fmla="*/ 0 60000 65536"/>
              <a:gd name="T21" fmla="*/ 0 60000 65536"/>
              <a:gd name="T22" fmla="*/ 0 60000 65536"/>
              <a:gd name="T23" fmla="*/ 0 60000 65536"/>
              <a:gd name="T24" fmla="*/ 0 w 352"/>
              <a:gd name="T25" fmla="*/ 0 h 380"/>
              <a:gd name="T26" fmla="*/ 352 w 352"/>
              <a:gd name="T27" fmla="*/ 380 h 38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52" h="380">
                <a:moveTo>
                  <a:pt x="2" y="264"/>
                </a:moveTo>
                <a:cubicBezTo>
                  <a:pt x="42" y="304"/>
                  <a:pt x="56" y="361"/>
                  <a:pt x="78" y="380"/>
                </a:cubicBezTo>
                <a:cubicBezTo>
                  <a:pt x="105" y="379"/>
                  <a:pt x="132" y="378"/>
                  <a:pt x="132" y="378"/>
                </a:cubicBezTo>
                <a:cubicBezTo>
                  <a:pt x="190" y="174"/>
                  <a:pt x="352" y="26"/>
                  <a:pt x="352" y="26"/>
                </a:cubicBezTo>
                <a:cubicBezTo>
                  <a:pt x="318" y="0"/>
                  <a:pt x="296" y="14"/>
                  <a:pt x="296" y="14"/>
                </a:cubicBezTo>
                <a:cubicBezTo>
                  <a:pt x="296" y="14"/>
                  <a:pt x="186" y="130"/>
                  <a:pt x="102" y="304"/>
                </a:cubicBezTo>
                <a:cubicBezTo>
                  <a:pt x="86" y="258"/>
                  <a:pt x="28" y="242"/>
                  <a:pt x="28" y="242"/>
                </a:cubicBezTo>
                <a:cubicBezTo>
                  <a:pt x="28" y="242"/>
                  <a:pt x="0" y="246"/>
                  <a:pt x="2" y="264"/>
                </a:cubicBezTo>
                <a:close/>
              </a:path>
            </a:pathLst>
          </a:custGeom>
          <a:solidFill>
            <a:srgbClr val="06C245">
              <a:alpha val="60000"/>
            </a:srgbClr>
          </a:solidFill>
          <a:ln w="9525" cap="flat" cmpd="sng">
            <a:noFill/>
            <a:prstDash val="solid"/>
            <a:round/>
            <a:headEnd type="none" w="med" len="med"/>
            <a:tailEnd type="none" w="med" len="med"/>
          </a:ln>
        </p:spPr>
        <p:txBody>
          <a:bodyPr tIns="68580" bIns="68580" anchor="ctr"/>
          <a:lstStyle/>
          <a:p>
            <a:pPr fontAlgn="base">
              <a:spcBef>
                <a:spcPct val="0"/>
              </a:spcBef>
              <a:spcAft>
                <a:spcPct val="0"/>
              </a:spcAft>
            </a:pPr>
            <a:endParaRPr lang="en-US" sz="1050" b="1" dirty="0">
              <a:solidFill>
                <a:srgbClr val="000000"/>
              </a:solidFill>
              <a:latin typeface="Arial" pitchFamily="34" charset="0"/>
              <a:cs typeface="Arial" pitchFamily="34" charset="0"/>
            </a:endParaRPr>
          </a:p>
        </p:txBody>
      </p:sp>
      <p:sp>
        <p:nvSpPr>
          <p:cNvPr id="29" name="TextBox 28"/>
          <p:cNvSpPr txBox="1"/>
          <p:nvPr/>
        </p:nvSpPr>
        <p:spPr>
          <a:xfrm>
            <a:off x="6861771" y="5423882"/>
            <a:ext cx="1334192" cy="669414"/>
          </a:xfrm>
          <a:prstGeom prst="rect">
            <a:avLst/>
          </a:prstGeom>
          <a:noFill/>
        </p:spPr>
        <p:txBody>
          <a:bodyPr wrap="square" rtlCol="0">
            <a:spAutoFit/>
          </a:bodyPr>
          <a:lstStyle/>
          <a:p>
            <a:pPr algn="r"/>
            <a:r>
              <a:rPr lang="ar-KW" sz="750" dirty="0">
                <a:solidFill>
                  <a:srgbClr val="002060"/>
                </a:solidFill>
                <a:cs typeface="mohammad bold art 1" pitchFamily="2" charset="-78"/>
              </a:rPr>
              <a:t>سيكون مقيد في يوم الاستحقاق وله حق الحصول على استحقاقات الأسهم (التوزيعات)، حتى لو قام بالبيع قبل يوم الاستحقاق. </a:t>
            </a:r>
            <a:endParaRPr lang="en-US" sz="750" dirty="0">
              <a:solidFill>
                <a:srgbClr val="002060"/>
              </a:solidFill>
              <a:cs typeface="mohammad bold art 1" pitchFamily="2" charset="-78"/>
            </a:endParaRPr>
          </a:p>
        </p:txBody>
      </p:sp>
      <p:sp>
        <p:nvSpPr>
          <p:cNvPr id="32" name="TextBox 31"/>
          <p:cNvSpPr txBox="1"/>
          <p:nvPr/>
        </p:nvSpPr>
        <p:spPr>
          <a:xfrm>
            <a:off x="4686475" y="4772191"/>
            <a:ext cx="1334192" cy="553998"/>
          </a:xfrm>
          <a:prstGeom prst="rect">
            <a:avLst/>
          </a:prstGeom>
          <a:noFill/>
        </p:spPr>
        <p:txBody>
          <a:bodyPr wrap="square" rtlCol="0">
            <a:spAutoFit/>
          </a:bodyPr>
          <a:lstStyle/>
          <a:p>
            <a:pPr algn="r"/>
            <a:r>
              <a:rPr lang="ar-KW" sz="750" dirty="0">
                <a:solidFill>
                  <a:srgbClr val="002060"/>
                </a:solidFill>
                <a:cs typeface="mohammad bold art 1" pitchFamily="2" charset="-78"/>
              </a:rPr>
              <a:t>لن يكون مقيد في يوم الاستحقاق– لن يكن له حق الحصول على استحقاقات السهم (التوزيعات).</a:t>
            </a:r>
            <a:endParaRPr lang="en-US" sz="750" dirty="0">
              <a:solidFill>
                <a:srgbClr val="002060"/>
              </a:solidFill>
              <a:cs typeface="mohammad bold art 1" pitchFamily="2" charset="-78"/>
            </a:endParaRPr>
          </a:p>
        </p:txBody>
      </p:sp>
      <p:sp>
        <p:nvSpPr>
          <p:cNvPr id="38" name="TextBox 37"/>
          <p:cNvSpPr txBox="1"/>
          <p:nvPr/>
        </p:nvSpPr>
        <p:spPr>
          <a:xfrm>
            <a:off x="757369" y="4709082"/>
            <a:ext cx="1334192" cy="553998"/>
          </a:xfrm>
          <a:prstGeom prst="rect">
            <a:avLst/>
          </a:prstGeom>
          <a:noFill/>
        </p:spPr>
        <p:txBody>
          <a:bodyPr wrap="square" rtlCol="0">
            <a:spAutoFit/>
          </a:bodyPr>
          <a:lstStyle/>
          <a:p>
            <a:pPr algn="r"/>
            <a:r>
              <a:rPr lang="ar-KW" sz="750" dirty="0">
                <a:solidFill>
                  <a:srgbClr val="002060"/>
                </a:solidFill>
                <a:cs typeface="mohammad bold art 1" pitchFamily="2" charset="-78"/>
              </a:rPr>
              <a:t>لن يكون مقيد في يوم الاستحقاق– لن </a:t>
            </a:r>
            <a:r>
              <a:rPr lang="ar-KW" sz="750" dirty="0" smtClean="0">
                <a:solidFill>
                  <a:srgbClr val="002060"/>
                </a:solidFill>
                <a:cs typeface="mohammad bold art 1" pitchFamily="2" charset="-78"/>
              </a:rPr>
              <a:t>يكون </a:t>
            </a:r>
            <a:r>
              <a:rPr lang="ar-KW" sz="750" dirty="0">
                <a:solidFill>
                  <a:srgbClr val="002060"/>
                </a:solidFill>
                <a:cs typeface="mohammad bold art 1" pitchFamily="2" charset="-78"/>
              </a:rPr>
              <a:t>له حق الحصول على استحقاقات السهم (التوزيعات).</a:t>
            </a:r>
          </a:p>
        </p:txBody>
      </p:sp>
      <p:sp>
        <p:nvSpPr>
          <p:cNvPr id="40" name="TextBox 39"/>
          <p:cNvSpPr txBox="1"/>
          <p:nvPr/>
        </p:nvSpPr>
        <p:spPr>
          <a:xfrm>
            <a:off x="6883592" y="2356395"/>
            <a:ext cx="1158926" cy="415498"/>
          </a:xfrm>
          <a:prstGeom prst="rect">
            <a:avLst/>
          </a:prstGeom>
          <a:noFill/>
        </p:spPr>
        <p:txBody>
          <a:bodyPr wrap="square" rtlCol="0">
            <a:spAutoFit/>
          </a:bodyPr>
          <a:lstStyle/>
          <a:p>
            <a:pPr algn="ctr"/>
            <a:r>
              <a:rPr lang="ar-KW" sz="1050" dirty="0">
                <a:cs typeface="mohammad bold art 1" pitchFamily="2" charset="-78"/>
              </a:rPr>
              <a:t>تاريخ حيازة السهم</a:t>
            </a:r>
            <a:endParaRPr lang="en-US" sz="1050" dirty="0">
              <a:cs typeface="mohammad bold art 1" pitchFamily="2" charset="-78"/>
            </a:endParaRPr>
          </a:p>
          <a:p>
            <a:pPr algn="ctr"/>
            <a:r>
              <a:rPr lang="en-US" sz="1050" dirty="0">
                <a:cs typeface="mohammad bold art 1" pitchFamily="2" charset="-78"/>
              </a:rPr>
              <a:t>Cum-div Date</a:t>
            </a:r>
          </a:p>
        </p:txBody>
      </p:sp>
      <p:sp>
        <p:nvSpPr>
          <p:cNvPr id="42" name="TextBox 41"/>
          <p:cNvSpPr txBox="1"/>
          <p:nvPr/>
        </p:nvSpPr>
        <p:spPr>
          <a:xfrm>
            <a:off x="4557865" y="2369495"/>
            <a:ext cx="1698677" cy="415498"/>
          </a:xfrm>
          <a:prstGeom prst="rect">
            <a:avLst/>
          </a:prstGeom>
          <a:noFill/>
        </p:spPr>
        <p:txBody>
          <a:bodyPr wrap="square" rtlCol="0">
            <a:spAutoFit/>
          </a:bodyPr>
          <a:lstStyle/>
          <a:p>
            <a:pPr algn="ctr"/>
            <a:r>
              <a:rPr lang="ar-KW" sz="1050" dirty="0">
                <a:cs typeface="mohammad bold art 1" pitchFamily="2" charset="-78"/>
              </a:rPr>
              <a:t>يوم التداول بدون استحقاق </a:t>
            </a:r>
          </a:p>
          <a:p>
            <a:pPr algn="ctr"/>
            <a:r>
              <a:rPr lang="en-US" sz="1050" dirty="0">
                <a:cs typeface="mohammad bold art 1" pitchFamily="2" charset="-78"/>
              </a:rPr>
              <a:t>Ex-</a:t>
            </a:r>
            <a:r>
              <a:rPr lang="en-US" sz="1050" dirty="0" err="1">
                <a:cs typeface="mohammad bold art 1" pitchFamily="2" charset="-78"/>
              </a:rPr>
              <a:t>Div</a:t>
            </a:r>
            <a:r>
              <a:rPr lang="en-US" sz="1050" dirty="0">
                <a:cs typeface="mohammad bold art 1" pitchFamily="2" charset="-78"/>
              </a:rPr>
              <a:t> Date</a:t>
            </a:r>
          </a:p>
        </p:txBody>
      </p:sp>
      <p:sp>
        <p:nvSpPr>
          <p:cNvPr id="43" name="TextBox 42"/>
          <p:cNvSpPr txBox="1"/>
          <p:nvPr/>
        </p:nvSpPr>
        <p:spPr>
          <a:xfrm>
            <a:off x="900212" y="2186364"/>
            <a:ext cx="1098989" cy="715581"/>
          </a:xfrm>
          <a:prstGeom prst="rect">
            <a:avLst/>
          </a:prstGeom>
          <a:noFill/>
        </p:spPr>
        <p:txBody>
          <a:bodyPr wrap="square" rtlCol="0">
            <a:spAutoFit/>
          </a:bodyPr>
          <a:lstStyle/>
          <a:p>
            <a:pPr algn="ctr"/>
            <a:r>
              <a:rPr lang="ar-KW" sz="1350" dirty="0">
                <a:cs typeface="mohammad bold art 1" pitchFamily="2" charset="-78"/>
              </a:rPr>
              <a:t>يوم الاستحقاق</a:t>
            </a:r>
            <a:endParaRPr lang="en-US" sz="1350" dirty="0">
              <a:cs typeface="mohammad bold art 1" pitchFamily="2" charset="-78"/>
            </a:endParaRPr>
          </a:p>
          <a:p>
            <a:pPr algn="ctr"/>
            <a:r>
              <a:rPr lang="en-US" sz="1350" dirty="0">
                <a:cs typeface="mohammad bold art 1" pitchFamily="2" charset="-78"/>
              </a:rPr>
              <a:t>Record Date</a:t>
            </a:r>
          </a:p>
        </p:txBody>
      </p:sp>
      <p:pic>
        <p:nvPicPr>
          <p:cNvPr id="2" name="Picture 1"/>
          <p:cNvPicPr>
            <a:picLocks noChangeAspect="1"/>
          </p:cNvPicPr>
          <p:nvPr/>
        </p:nvPicPr>
        <p:blipFill>
          <a:blip r:embed="rId4"/>
          <a:stretch>
            <a:fillRect/>
          </a:stretch>
        </p:blipFill>
        <p:spPr>
          <a:xfrm>
            <a:off x="1171225" y="2827429"/>
            <a:ext cx="482326" cy="619318"/>
          </a:xfrm>
          <a:prstGeom prst="rect">
            <a:avLst/>
          </a:prstGeom>
        </p:spPr>
      </p:pic>
      <p:sp>
        <p:nvSpPr>
          <p:cNvPr id="39" name="Rectangle 38"/>
          <p:cNvSpPr/>
          <p:nvPr/>
        </p:nvSpPr>
        <p:spPr>
          <a:xfrm>
            <a:off x="3556111" y="3079553"/>
            <a:ext cx="62345" cy="374074"/>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45" name="TextBox 44"/>
          <p:cNvSpPr txBox="1"/>
          <p:nvPr/>
        </p:nvSpPr>
        <p:spPr>
          <a:xfrm>
            <a:off x="3094755" y="3522206"/>
            <a:ext cx="985058" cy="923330"/>
          </a:xfrm>
          <a:prstGeom prst="rect">
            <a:avLst/>
          </a:prstGeom>
          <a:noFill/>
        </p:spPr>
        <p:txBody>
          <a:bodyPr wrap="square" rtlCol="0">
            <a:spAutoFit/>
          </a:bodyPr>
          <a:lstStyle/>
          <a:p>
            <a:pPr algn="ctr"/>
            <a:r>
              <a:rPr lang="ar-KW" sz="1350" dirty="0">
                <a:cs typeface="mohammad bold art 1" pitchFamily="2" charset="-78"/>
              </a:rPr>
              <a:t>الأحد</a:t>
            </a:r>
          </a:p>
          <a:p>
            <a:pPr algn="ctr"/>
            <a:r>
              <a:rPr lang="ar-KW" sz="1350" dirty="0">
                <a:cs typeface="mohammad bold art 1" pitchFamily="2" charset="-78"/>
              </a:rPr>
              <a:t>25 يونيو</a:t>
            </a:r>
          </a:p>
          <a:p>
            <a:pPr algn="ctr"/>
            <a:endParaRPr lang="ar-KW" sz="1350" dirty="0">
              <a:cs typeface="mohammad bold art 1" pitchFamily="2" charset="-78"/>
            </a:endParaRPr>
          </a:p>
          <a:p>
            <a:pPr algn="ctr"/>
            <a:endParaRPr lang="en-US" sz="1350" dirty="0">
              <a:cs typeface="mohammad bold art 1" pitchFamily="2" charset="-78"/>
            </a:endParaRPr>
          </a:p>
        </p:txBody>
      </p:sp>
      <p:sp>
        <p:nvSpPr>
          <p:cNvPr id="46" name="TextBox 45"/>
          <p:cNvSpPr txBox="1"/>
          <p:nvPr/>
        </p:nvSpPr>
        <p:spPr>
          <a:xfrm>
            <a:off x="3094755" y="4491032"/>
            <a:ext cx="1209502" cy="323165"/>
          </a:xfrm>
          <a:prstGeom prst="rect">
            <a:avLst/>
          </a:prstGeom>
          <a:noFill/>
        </p:spPr>
        <p:txBody>
          <a:bodyPr wrap="square" rtlCol="0">
            <a:spAutoFit/>
          </a:bodyPr>
          <a:lstStyle/>
          <a:p>
            <a:pPr algn="r" rtl="1"/>
            <a:r>
              <a:rPr lang="ar-KW" sz="750" dirty="0">
                <a:latin typeface="Modern No. 20" panose="02070704070505020303" pitchFamily="18" charset="0"/>
                <a:cs typeface="mohammad bold art 1" pitchFamily="2" charset="-78"/>
              </a:rPr>
              <a:t>تنفيذ الصفقة تم بهذا اليوم.</a:t>
            </a:r>
            <a:endParaRPr lang="en-US" sz="750" dirty="0">
              <a:latin typeface="Modern No. 20" panose="02070704070505020303" pitchFamily="18" charset="0"/>
              <a:cs typeface="mohammad bold art 1" pitchFamily="2" charset="-78"/>
            </a:endParaRPr>
          </a:p>
        </p:txBody>
      </p:sp>
      <p:pic>
        <p:nvPicPr>
          <p:cNvPr id="51" name="Picture 50"/>
          <p:cNvPicPr>
            <a:picLocks noChangeAspect="1"/>
          </p:cNvPicPr>
          <p:nvPr/>
        </p:nvPicPr>
        <p:blipFill>
          <a:blip r:embed="rId3"/>
          <a:stretch>
            <a:fillRect/>
          </a:stretch>
        </p:blipFill>
        <p:spPr>
          <a:xfrm>
            <a:off x="3301194" y="3998072"/>
            <a:ext cx="572179" cy="398257"/>
          </a:xfrm>
          <a:prstGeom prst="rect">
            <a:avLst/>
          </a:prstGeom>
        </p:spPr>
      </p:pic>
      <p:pic>
        <p:nvPicPr>
          <p:cNvPr id="52" name="Picture 51"/>
          <p:cNvPicPr>
            <a:picLocks noChangeAspect="1"/>
          </p:cNvPicPr>
          <p:nvPr/>
        </p:nvPicPr>
        <p:blipFill>
          <a:blip r:embed="rId3"/>
          <a:stretch>
            <a:fillRect/>
          </a:stretch>
        </p:blipFill>
        <p:spPr>
          <a:xfrm>
            <a:off x="5148258" y="4010540"/>
            <a:ext cx="572179" cy="398257"/>
          </a:xfrm>
          <a:prstGeom prst="rect">
            <a:avLst/>
          </a:prstGeom>
        </p:spPr>
      </p:pic>
      <p:pic>
        <p:nvPicPr>
          <p:cNvPr id="3" name="Picture 2"/>
          <p:cNvPicPr>
            <a:picLocks noChangeAspect="1"/>
          </p:cNvPicPr>
          <p:nvPr/>
        </p:nvPicPr>
        <p:blipFill>
          <a:blip r:embed="rId5"/>
          <a:stretch>
            <a:fillRect/>
          </a:stretch>
        </p:blipFill>
        <p:spPr>
          <a:xfrm>
            <a:off x="5172548" y="2860451"/>
            <a:ext cx="469310" cy="496917"/>
          </a:xfrm>
          <a:prstGeom prst="rect">
            <a:avLst/>
          </a:prstGeom>
        </p:spPr>
      </p:pic>
      <p:sp>
        <p:nvSpPr>
          <p:cNvPr id="8" name="Round Diagonal Corner Rectangle 7"/>
          <p:cNvSpPr/>
          <p:nvPr/>
        </p:nvSpPr>
        <p:spPr>
          <a:xfrm>
            <a:off x="4654329" y="5487479"/>
            <a:ext cx="1066107" cy="374245"/>
          </a:xfrm>
          <a:prstGeom prst="round2Diag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KW" sz="1350" dirty="0">
                <a:cs typeface="mohammad bold art 1" pitchFamily="2" charset="-78"/>
              </a:rPr>
              <a:t>تعديل سعر السهم</a:t>
            </a:r>
            <a:endParaRPr lang="en-US" sz="1350" dirty="0">
              <a:cs typeface="mohammad bold art 1" pitchFamily="2" charset="-78"/>
            </a:endParaRPr>
          </a:p>
        </p:txBody>
      </p:sp>
      <p:sp>
        <p:nvSpPr>
          <p:cNvPr id="53" name="TextBox 52"/>
          <p:cNvSpPr txBox="1"/>
          <p:nvPr/>
        </p:nvSpPr>
        <p:spPr>
          <a:xfrm>
            <a:off x="2833479" y="4783634"/>
            <a:ext cx="1334192" cy="553998"/>
          </a:xfrm>
          <a:prstGeom prst="rect">
            <a:avLst/>
          </a:prstGeom>
          <a:noFill/>
        </p:spPr>
        <p:txBody>
          <a:bodyPr wrap="square" rtlCol="0">
            <a:spAutoFit/>
          </a:bodyPr>
          <a:lstStyle/>
          <a:p>
            <a:pPr algn="r"/>
            <a:r>
              <a:rPr lang="ar-KW" sz="750" dirty="0">
                <a:solidFill>
                  <a:srgbClr val="002060"/>
                </a:solidFill>
                <a:cs typeface="mohammad bold art 1" pitchFamily="2" charset="-78"/>
              </a:rPr>
              <a:t>لن يكون مقيد في يوم الاستحقاق– لن </a:t>
            </a:r>
            <a:r>
              <a:rPr lang="ar-KW" sz="750" dirty="0" smtClean="0">
                <a:solidFill>
                  <a:srgbClr val="002060"/>
                </a:solidFill>
                <a:cs typeface="mohammad bold art 1" pitchFamily="2" charset="-78"/>
              </a:rPr>
              <a:t>يك</a:t>
            </a:r>
            <a:r>
              <a:rPr lang="ar-KW" sz="750" dirty="0">
                <a:solidFill>
                  <a:srgbClr val="002060"/>
                </a:solidFill>
                <a:cs typeface="mohammad bold art 1" pitchFamily="2" charset="-78"/>
              </a:rPr>
              <a:t>و</a:t>
            </a:r>
            <a:r>
              <a:rPr lang="ar-KW" sz="750" dirty="0" smtClean="0">
                <a:solidFill>
                  <a:srgbClr val="002060"/>
                </a:solidFill>
                <a:cs typeface="mohammad bold art 1" pitchFamily="2" charset="-78"/>
              </a:rPr>
              <a:t>ن </a:t>
            </a:r>
            <a:r>
              <a:rPr lang="ar-KW" sz="750" dirty="0">
                <a:solidFill>
                  <a:srgbClr val="002060"/>
                </a:solidFill>
                <a:cs typeface="mohammad bold art 1" pitchFamily="2" charset="-78"/>
              </a:rPr>
              <a:t>له حق الحصول على استحقاقات السهم (التوزيعات).</a:t>
            </a:r>
            <a:endParaRPr lang="en-US" sz="750" dirty="0">
              <a:solidFill>
                <a:srgbClr val="002060"/>
              </a:solidFill>
              <a:cs typeface="mohammad bold art 1" pitchFamily="2" charset="-78"/>
            </a:endParaRPr>
          </a:p>
        </p:txBody>
      </p:sp>
      <p:sp>
        <p:nvSpPr>
          <p:cNvPr id="16" name="Rounded Rectangle 15"/>
          <p:cNvSpPr/>
          <p:nvPr/>
        </p:nvSpPr>
        <p:spPr>
          <a:xfrm>
            <a:off x="6720795" y="2082489"/>
            <a:ext cx="1484520" cy="3996215"/>
          </a:xfrm>
          <a:prstGeom prst="round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54" name="Rounded Rectangle 53"/>
          <p:cNvSpPr/>
          <p:nvPr/>
        </p:nvSpPr>
        <p:spPr>
          <a:xfrm>
            <a:off x="4654078" y="2075021"/>
            <a:ext cx="1484520" cy="3996215"/>
          </a:xfrm>
          <a:prstGeom prst="round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55" name="Rounded Rectangle 54"/>
          <p:cNvSpPr/>
          <p:nvPr/>
        </p:nvSpPr>
        <p:spPr>
          <a:xfrm>
            <a:off x="2847792" y="2089348"/>
            <a:ext cx="1484520" cy="3996215"/>
          </a:xfrm>
          <a:prstGeom prst="round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57" name="Rounded Rectangle 56"/>
          <p:cNvSpPr/>
          <p:nvPr/>
        </p:nvSpPr>
        <p:spPr>
          <a:xfrm>
            <a:off x="729251" y="2082489"/>
            <a:ext cx="1484520" cy="3996215"/>
          </a:xfrm>
          <a:prstGeom prst="round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56" name="Round Diagonal Corner Rectangle 55"/>
          <p:cNvSpPr/>
          <p:nvPr/>
        </p:nvSpPr>
        <p:spPr>
          <a:xfrm>
            <a:off x="905011" y="1784860"/>
            <a:ext cx="1066107" cy="374245"/>
          </a:xfrm>
          <a:prstGeom prst="round2Diag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KW" sz="1050" dirty="0">
                <a:cs typeface="mohammad bold art 1" pitchFamily="2" charset="-78"/>
              </a:rPr>
              <a:t>يتم تحديده مسبقا </a:t>
            </a:r>
            <a:endParaRPr lang="en-US" sz="1050" dirty="0">
              <a:cs typeface="mohammad bold art 1" pitchFamily="2" charset="-78"/>
            </a:endParaRPr>
          </a:p>
        </p:txBody>
      </p:sp>
      <p:cxnSp>
        <p:nvCxnSpPr>
          <p:cNvPr id="18" name="Straight Arrow Connector 17"/>
          <p:cNvCxnSpPr/>
          <p:nvPr/>
        </p:nvCxnSpPr>
        <p:spPr>
          <a:xfrm flipV="1">
            <a:off x="1963126" y="1805069"/>
            <a:ext cx="5025800" cy="8846"/>
          </a:xfrm>
          <a:prstGeom prst="straightConnector1">
            <a:avLst/>
          </a:prstGeom>
          <a:ln w="76200">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60" name="TextBox 59"/>
          <p:cNvSpPr txBox="1"/>
          <p:nvPr/>
        </p:nvSpPr>
        <p:spPr>
          <a:xfrm>
            <a:off x="6939049" y="1669671"/>
            <a:ext cx="1477588" cy="276999"/>
          </a:xfrm>
          <a:prstGeom prst="rect">
            <a:avLst/>
          </a:prstGeom>
          <a:noFill/>
        </p:spPr>
        <p:txBody>
          <a:bodyPr wrap="square" rtlCol="0">
            <a:spAutoFit/>
          </a:bodyPr>
          <a:lstStyle/>
          <a:p>
            <a:r>
              <a:rPr lang="en-US" sz="1200" dirty="0">
                <a:solidFill>
                  <a:schemeClr val="tx1">
                    <a:lumMod val="50000"/>
                    <a:lumOff val="50000"/>
                  </a:schemeClr>
                </a:solidFill>
                <a:cs typeface="mohammad bold art 1" pitchFamily="2" charset="-78"/>
              </a:rPr>
              <a:t>Record Date - 3</a:t>
            </a:r>
          </a:p>
        </p:txBody>
      </p:sp>
      <p:cxnSp>
        <p:nvCxnSpPr>
          <p:cNvPr id="61" name="Straight Arrow Connector 60"/>
          <p:cNvCxnSpPr/>
          <p:nvPr/>
        </p:nvCxnSpPr>
        <p:spPr>
          <a:xfrm flipV="1">
            <a:off x="1963126" y="1962628"/>
            <a:ext cx="3105560" cy="4457"/>
          </a:xfrm>
          <a:prstGeom prst="straightConnector1">
            <a:avLst/>
          </a:prstGeom>
          <a:ln w="76200">
            <a:solidFill>
              <a:srgbClr val="D1B37D"/>
            </a:solidFill>
            <a:tailEnd type="triangle"/>
          </a:ln>
        </p:spPr>
        <p:style>
          <a:lnRef idx="1">
            <a:schemeClr val="accent1"/>
          </a:lnRef>
          <a:fillRef idx="0">
            <a:schemeClr val="accent1"/>
          </a:fillRef>
          <a:effectRef idx="0">
            <a:schemeClr val="accent1"/>
          </a:effectRef>
          <a:fontRef idx="minor">
            <a:schemeClr val="tx1"/>
          </a:fontRef>
        </p:style>
      </p:cxnSp>
      <p:sp>
        <p:nvSpPr>
          <p:cNvPr id="66" name="TextBox 65"/>
          <p:cNvSpPr txBox="1"/>
          <p:nvPr/>
        </p:nvSpPr>
        <p:spPr>
          <a:xfrm>
            <a:off x="5043747" y="1815646"/>
            <a:ext cx="1477588" cy="276999"/>
          </a:xfrm>
          <a:prstGeom prst="rect">
            <a:avLst/>
          </a:prstGeom>
          <a:noFill/>
          <a:ln>
            <a:noFill/>
          </a:ln>
        </p:spPr>
        <p:txBody>
          <a:bodyPr wrap="square" rtlCol="0">
            <a:spAutoFit/>
          </a:bodyPr>
          <a:lstStyle/>
          <a:p>
            <a:r>
              <a:rPr lang="en-US" sz="1200" dirty="0">
                <a:solidFill>
                  <a:srgbClr val="D1B37D"/>
                </a:solidFill>
                <a:cs typeface="mohammad bold art 1" pitchFamily="2" charset="-78"/>
              </a:rPr>
              <a:t>Record Date - 2</a:t>
            </a:r>
          </a:p>
        </p:txBody>
      </p:sp>
      <p:sp>
        <p:nvSpPr>
          <p:cNvPr id="41" name="Title 1"/>
          <p:cNvSpPr txBox="1">
            <a:spLocks/>
          </p:cNvSpPr>
          <p:nvPr/>
        </p:nvSpPr>
        <p:spPr>
          <a:xfrm>
            <a:off x="2809874" y="274638"/>
            <a:ext cx="5876925"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rtl="1" fontAlgn="base">
              <a:spcAft>
                <a:spcPct val="0"/>
              </a:spcAft>
            </a:pPr>
            <a:r>
              <a:rPr lang="ar-KW" sz="2800" b="1" dirty="0">
                <a:solidFill>
                  <a:srgbClr val="1F497D"/>
                </a:solidFill>
                <a:latin typeface="Sakkal Majalla" pitchFamily="2" charset="-78"/>
                <a:cs typeface="mohammad bold art 1" pitchFamily="2" charset="-78"/>
              </a:rPr>
              <a:t>2.2 آلية استحقاقات الأسهم</a:t>
            </a:r>
            <a:endParaRPr lang="en-US" sz="3600" b="1" dirty="0">
              <a:solidFill>
                <a:schemeClr val="tx2"/>
              </a:solidFill>
              <a:latin typeface="Sakkal Majalla" pitchFamily="2" charset="-78"/>
              <a:cs typeface="mohammad bold art 1" pitchFamily="2" charset="-78"/>
            </a:endParaRPr>
          </a:p>
        </p:txBody>
      </p:sp>
      <p:pic>
        <p:nvPicPr>
          <p:cNvPr id="47"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48" name="Straight Connector 47"/>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234022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2800" b="1" dirty="0" smtClean="0">
                <a:solidFill>
                  <a:schemeClr val="tx2"/>
                </a:solidFill>
                <a:latin typeface="Sakkal Majalla" pitchFamily="2" charset="-78"/>
                <a:cs typeface="mohammad bold art 1" pitchFamily="2" charset="-78"/>
              </a:rPr>
              <a:t>2.2 آلية استحقاقات الأسهم</a:t>
            </a:r>
            <a:endParaRPr lang="en-US" sz="2800" b="1"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457200" y="1600200"/>
            <a:ext cx="8229600" cy="4525963"/>
          </a:xfrm>
        </p:spPr>
        <p:txBody>
          <a:bodyPr>
            <a:normAutofit/>
          </a:bodyPr>
          <a:lstStyle/>
          <a:p>
            <a:pPr lvl="0" algn="just" rtl="1" fontAlgn="base">
              <a:spcAft>
                <a:spcPct val="0"/>
              </a:spcAft>
            </a:pPr>
            <a:r>
              <a:rPr lang="ar-KW" sz="1800" dirty="0">
                <a:solidFill>
                  <a:prstClr val="black"/>
                </a:solidFill>
                <a:cs typeface="mohammad bold art 1" pitchFamily="2" charset="-78"/>
              </a:rPr>
              <a:t>تتمثل الأهداف الرئيسية من هذا التغيير بالآتي: </a:t>
            </a:r>
          </a:p>
          <a:p>
            <a:pPr lvl="1" algn="r" rtl="1"/>
            <a:r>
              <a:rPr lang="ar-KW" sz="1600" dirty="0">
                <a:solidFill>
                  <a:prstClr val="black"/>
                </a:solidFill>
                <a:latin typeface="Calibri" panose="020F0502020204030204" pitchFamily="34" charset="0"/>
                <a:ea typeface="Calibri" panose="020F0502020204030204" pitchFamily="34" charset="0"/>
                <a:cs typeface="mohammad bold art 1" pitchFamily="2" charset="-78"/>
              </a:rPr>
              <a:t>التوائم مع الممارسات العالمية. </a:t>
            </a:r>
          </a:p>
          <a:p>
            <a:pPr lvl="1" algn="r" rtl="1"/>
            <a:r>
              <a:rPr lang="ar-KW" sz="1600" dirty="0">
                <a:solidFill>
                  <a:prstClr val="black"/>
                </a:solidFill>
                <a:latin typeface="Calibri" panose="020F0502020204030204" pitchFamily="34" charset="0"/>
                <a:ea typeface="Calibri" panose="020F0502020204030204" pitchFamily="34" charset="0"/>
                <a:cs typeface="mohammad bold art 1" pitchFamily="2" charset="-78"/>
              </a:rPr>
              <a:t>إعطاء القدر الكافي من الوقت الذي يسع المتداول لدراسة واتخاذ قراره الاستثماري المتعلق بالتصرف بالسهم.</a:t>
            </a:r>
          </a:p>
          <a:p>
            <a:pPr lvl="1" algn="r" rtl="1"/>
            <a:r>
              <a:rPr lang="ar-KW" sz="1600" dirty="0">
                <a:solidFill>
                  <a:prstClr val="black"/>
                </a:solidFill>
                <a:latin typeface="Calibri" panose="020F0502020204030204" pitchFamily="34" charset="0"/>
                <a:cs typeface="mohammad bold art 1" pitchFamily="2" charset="-78"/>
              </a:rPr>
              <a:t>الحد من المشاكل المتعلقة بتغيير توصية مجلس الإدارة (للتوزيعات على سبيل المثال) أثناء انعقاد الجمعية العامة. </a:t>
            </a:r>
            <a:endParaRPr lang="ar-KW" sz="1600" dirty="0">
              <a:solidFill>
                <a:prstClr val="black"/>
              </a:solidFill>
              <a:cs typeface="mohammad bold art 1" pitchFamily="2" charset="-78"/>
            </a:endParaRPr>
          </a:p>
          <a:p>
            <a:pPr marL="457200" lvl="1" indent="0" algn="just" rtl="1" fontAlgn="base">
              <a:spcAft>
                <a:spcPct val="0"/>
              </a:spcAft>
              <a:buNone/>
            </a:pPr>
            <a:endParaRPr lang="ar-KW" sz="1600" dirty="0" smtClean="0">
              <a:cs typeface="mohammad bold art 1" pitchFamily="2" charset="-78"/>
            </a:endParaRPr>
          </a:p>
          <a:p>
            <a:pPr marL="0" lvl="0" indent="0" algn="r" fontAlgn="base">
              <a:spcAft>
                <a:spcPct val="0"/>
              </a:spcAft>
              <a:buNone/>
            </a:pPr>
            <a:endParaRPr lang="en-US" sz="1800" dirty="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14</a:t>
            </a:fld>
            <a:endParaRPr lang="en-US" dirty="0">
              <a:solidFill>
                <a:prstClr val="black">
                  <a:tint val="75000"/>
                </a:prstClr>
              </a:solidFill>
            </a:endParaRP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327888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2800" b="1" dirty="0">
                <a:solidFill>
                  <a:srgbClr val="1F497D"/>
                </a:solidFill>
                <a:latin typeface="Sakkal Majalla" pitchFamily="2" charset="-78"/>
                <a:cs typeface="mohammad bold art 1" pitchFamily="2" charset="-78"/>
              </a:rPr>
              <a:t>2.2 آلية استحقاقات الأسهم</a:t>
            </a:r>
            <a:endParaRPr lang="en-US" sz="3600" b="1"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457200" y="1600200"/>
            <a:ext cx="8229600" cy="4525963"/>
          </a:xfrm>
        </p:spPr>
        <p:txBody>
          <a:bodyPr>
            <a:normAutofit/>
          </a:bodyPr>
          <a:lstStyle/>
          <a:p>
            <a:pPr lvl="0" algn="just" rtl="1" fontAlgn="base">
              <a:spcAft>
                <a:spcPct val="0"/>
              </a:spcAft>
            </a:pPr>
            <a:r>
              <a:rPr lang="ar-KW" sz="1800" dirty="0" smtClean="0">
                <a:cs typeface="mohammad bold art 1" pitchFamily="2" charset="-78"/>
              </a:rPr>
              <a:t>يتمثل الجدول الزمني لتحديد استحقاقات الأسهم بالآتي: </a:t>
            </a:r>
          </a:p>
          <a:p>
            <a:pPr lvl="0" algn="just" rtl="1" fontAlgn="base">
              <a:spcAft>
                <a:spcPct val="0"/>
              </a:spcAft>
            </a:pPr>
            <a:endParaRPr lang="ar-KW" sz="1200" dirty="0" smtClean="0">
              <a:cs typeface="mohammad bold art 1" pitchFamily="2" charset="-78"/>
            </a:endParaRPr>
          </a:p>
          <a:p>
            <a:pPr marL="0" lvl="0" indent="0" algn="r" rtl="1">
              <a:lnSpc>
                <a:spcPct val="90000"/>
              </a:lnSpc>
              <a:spcBef>
                <a:spcPts val="1000"/>
              </a:spcBef>
              <a:buNone/>
            </a:pPr>
            <a:r>
              <a:rPr lang="ar-KW" sz="1600" dirty="0">
                <a:latin typeface="Calibri" panose="020F0502020204030204" pitchFamily="34" charset="0"/>
                <a:cs typeface="mohammad bold art 1" pitchFamily="2" charset="-78"/>
              </a:rPr>
              <a:t>1- توصية مجلس الإدارة: اللائحة أوجبت مجلس الإدارة بتحديد تاريخ الاستحقاق وتاريخ التوزيع. </a:t>
            </a:r>
          </a:p>
          <a:p>
            <a:pPr marL="0" lvl="0" indent="0" algn="r" rtl="1">
              <a:lnSpc>
                <a:spcPct val="107000"/>
              </a:lnSpc>
              <a:spcBef>
                <a:spcPts val="0"/>
              </a:spcBef>
              <a:spcAft>
                <a:spcPts val="800"/>
              </a:spcAft>
              <a:buNone/>
            </a:pPr>
            <a:endParaRPr lang="ar-KW" sz="1600" dirty="0">
              <a:latin typeface="Calibri" panose="020F0502020204030204" pitchFamily="34" charset="0"/>
              <a:cs typeface="mohammad bold art 1" pitchFamily="2" charset="-78"/>
            </a:endParaRPr>
          </a:p>
          <a:p>
            <a:pPr marL="0" lvl="0" indent="0" algn="r" rtl="1">
              <a:lnSpc>
                <a:spcPct val="107000"/>
              </a:lnSpc>
              <a:spcBef>
                <a:spcPts val="0"/>
              </a:spcBef>
              <a:spcAft>
                <a:spcPts val="800"/>
              </a:spcAft>
              <a:buNone/>
            </a:pPr>
            <a:r>
              <a:rPr lang="ar-KW" sz="1600" dirty="0">
                <a:latin typeface="Calibri" panose="020F0502020204030204" pitchFamily="34" charset="0"/>
                <a:cs typeface="mohammad bold art 1" pitchFamily="2" charset="-78"/>
              </a:rPr>
              <a:t>2- إقرار الجمعية العامة للتوصية: يجب على الجمعية العامة أن تقر توصية مجلس الإدارة، مع تفويض مجلس الإدارة  </a:t>
            </a:r>
            <a:r>
              <a:rPr lang="ar-KW" sz="1600" dirty="0">
                <a:latin typeface="Calibri" panose="020F0502020204030204" pitchFamily="34" charset="0"/>
                <a:ea typeface="Calibri" panose="020F0502020204030204" pitchFamily="34" charset="0"/>
                <a:cs typeface="mohammad bold art 1" pitchFamily="2" charset="-78"/>
              </a:rPr>
              <a:t>بتعديل الجدول الزمني لتنفيذ قرارها في حالة عدم إتمام إجراءات الشهر قبل تاريخ الاستحقاق بثمانية أيام عمل على الأقل.</a:t>
            </a:r>
          </a:p>
          <a:p>
            <a:pPr marL="0" lvl="0" indent="0" algn="r" rtl="1">
              <a:lnSpc>
                <a:spcPct val="107000"/>
              </a:lnSpc>
              <a:spcBef>
                <a:spcPts val="0"/>
              </a:spcBef>
              <a:spcAft>
                <a:spcPts val="800"/>
              </a:spcAft>
              <a:buNone/>
            </a:pPr>
            <a:endParaRPr lang="ar-KW" sz="1600" dirty="0">
              <a:latin typeface="Calibri" panose="020F0502020204030204" pitchFamily="34" charset="0"/>
              <a:ea typeface="Calibri" panose="020F0502020204030204" pitchFamily="34" charset="0"/>
              <a:cs typeface="mohammad bold art 1" pitchFamily="2" charset="-78"/>
            </a:endParaRPr>
          </a:p>
          <a:p>
            <a:pPr marL="0" lvl="0" indent="0" algn="r" rtl="1">
              <a:lnSpc>
                <a:spcPct val="107000"/>
              </a:lnSpc>
              <a:spcBef>
                <a:spcPts val="0"/>
              </a:spcBef>
              <a:spcAft>
                <a:spcPts val="800"/>
              </a:spcAft>
              <a:buNone/>
            </a:pPr>
            <a:r>
              <a:rPr lang="ar-KW" sz="1600" dirty="0">
                <a:latin typeface="Calibri" panose="020F0502020204030204" pitchFamily="34" charset="0"/>
                <a:ea typeface="Calibri" panose="020F0502020204030204" pitchFamily="34" charset="0"/>
                <a:cs typeface="mohammad bold art 1" pitchFamily="2" charset="-78"/>
              </a:rPr>
              <a:t>3-يجب على الشركة إعلان التالي لدى </a:t>
            </a:r>
            <a:r>
              <a:rPr lang="ar-KW" sz="1600" dirty="0" smtClean="0">
                <a:latin typeface="Calibri" panose="020F0502020204030204" pitchFamily="34" charset="0"/>
                <a:ea typeface="Calibri" panose="020F0502020204030204" pitchFamily="34" charset="0"/>
                <a:cs typeface="mohammad bold art 1" pitchFamily="2" charset="-78"/>
              </a:rPr>
              <a:t>البورصة:</a:t>
            </a:r>
            <a:endParaRPr lang="ar-KW" sz="1600" dirty="0">
              <a:latin typeface="Calibri" panose="020F0502020204030204" pitchFamily="34" charset="0"/>
              <a:ea typeface="Calibri" panose="020F0502020204030204" pitchFamily="34" charset="0"/>
              <a:cs typeface="mohammad bold art 1" pitchFamily="2" charset="-78"/>
            </a:endParaRPr>
          </a:p>
          <a:p>
            <a:pPr marL="914400" lvl="1" indent="-457200" algn="r" rtl="1">
              <a:lnSpc>
                <a:spcPct val="107000"/>
              </a:lnSpc>
              <a:spcBef>
                <a:spcPts val="0"/>
              </a:spcBef>
              <a:spcAft>
                <a:spcPts val="800"/>
              </a:spcAft>
              <a:buFont typeface="Arial" panose="020B0604020202020204" pitchFamily="34" charset="0"/>
              <a:buAutoNum type="arabic1Minus"/>
            </a:pPr>
            <a:r>
              <a:rPr lang="ar-KW" sz="1400" dirty="0">
                <a:latin typeface="Calibri" panose="020F0502020204030204" pitchFamily="34" charset="0"/>
                <a:ea typeface="Calibri" panose="020F0502020204030204" pitchFamily="34" charset="0"/>
                <a:cs typeface="mohammad bold art 1" pitchFamily="2" charset="-78"/>
              </a:rPr>
              <a:t>تاريخ الاستحقاق وتاريخ التوزيع قبل </a:t>
            </a:r>
            <a:r>
              <a:rPr lang="ar-KW" sz="1400" u="sng" dirty="0">
                <a:latin typeface="Calibri" panose="020F0502020204030204" pitchFamily="34" charset="0"/>
                <a:ea typeface="Calibri" panose="020F0502020204030204" pitchFamily="34" charset="0"/>
                <a:cs typeface="mohammad bold art 1" pitchFamily="2" charset="-78"/>
              </a:rPr>
              <a:t>10 أيام عمل </a:t>
            </a:r>
            <a:r>
              <a:rPr lang="ar-KW" sz="1400" dirty="0">
                <a:latin typeface="Calibri" panose="020F0502020204030204" pitchFamily="34" charset="0"/>
                <a:ea typeface="Calibri" panose="020F0502020204030204" pitchFamily="34" charset="0"/>
                <a:cs typeface="mohammad bold art 1" pitchFamily="2" charset="-78"/>
              </a:rPr>
              <a:t>على الأقل من </a:t>
            </a:r>
            <a:r>
              <a:rPr lang="ar-KW" sz="1400" u="sng" dirty="0">
                <a:latin typeface="Calibri" panose="020F0502020204030204" pitchFamily="34" charset="0"/>
                <a:ea typeface="Calibri" panose="020F0502020204030204" pitchFamily="34" charset="0"/>
                <a:cs typeface="mohammad bold art 1" pitchFamily="2" charset="-78"/>
              </a:rPr>
              <a:t>تاريخ الاستحقاق</a:t>
            </a:r>
            <a:r>
              <a:rPr lang="ar-KW" sz="1400" dirty="0">
                <a:latin typeface="Calibri" panose="020F0502020204030204" pitchFamily="34" charset="0"/>
                <a:ea typeface="Calibri" panose="020F0502020204030204" pitchFamily="34" charset="0"/>
                <a:cs typeface="mohammad bold art 1" pitchFamily="2" charset="-78"/>
              </a:rPr>
              <a:t>. </a:t>
            </a:r>
          </a:p>
          <a:p>
            <a:pPr marL="914400" lvl="1" indent="-457200" algn="r" rtl="1">
              <a:lnSpc>
                <a:spcPct val="107000"/>
              </a:lnSpc>
              <a:spcBef>
                <a:spcPts val="0"/>
              </a:spcBef>
              <a:spcAft>
                <a:spcPts val="800"/>
              </a:spcAft>
              <a:buFont typeface="Arial" panose="020B0604020202020204" pitchFamily="34" charset="0"/>
              <a:buAutoNum type="arabic1Minus"/>
            </a:pPr>
            <a:r>
              <a:rPr lang="ar-KW" sz="1400" dirty="0">
                <a:latin typeface="Calibri" panose="020F0502020204030204" pitchFamily="34" charset="0"/>
                <a:ea typeface="Calibri" panose="020F0502020204030204" pitchFamily="34" charset="0"/>
                <a:cs typeface="mohammad bold art 1" pitchFamily="2" charset="-78"/>
              </a:rPr>
              <a:t>تأكيد تاريخ الاستحقاق وتاريخ التوزيع </a:t>
            </a:r>
            <a:r>
              <a:rPr lang="ar-KW" sz="1400" u="sng" dirty="0">
                <a:latin typeface="Calibri" panose="020F0502020204030204" pitchFamily="34" charset="0"/>
                <a:ea typeface="Calibri" panose="020F0502020204030204" pitchFamily="34" charset="0"/>
                <a:cs typeface="mohammad bold art 1" pitchFamily="2" charset="-78"/>
              </a:rPr>
              <a:t>قبل 8 أيام </a:t>
            </a:r>
            <a:r>
              <a:rPr lang="ar-KW" sz="1400" dirty="0">
                <a:latin typeface="Calibri" panose="020F0502020204030204" pitchFamily="34" charset="0"/>
                <a:ea typeface="Calibri" panose="020F0502020204030204" pitchFamily="34" charset="0"/>
                <a:cs typeface="mohammad bold art 1" pitchFamily="2" charset="-78"/>
              </a:rPr>
              <a:t>عمل من </a:t>
            </a:r>
            <a:r>
              <a:rPr lang="ar-KW" sz="1400" u="sng" dirty="0">
                <a:latin typeface="Calibri" panose="020F0502020204030204" pitchFamily="34" charset="0"/>
                <a:ea typeface="Calibri" panose="020F0502020204030204" pitchFamily="34" charset="0"/>
                <a:cs typeface="mohammad bold art 1" pitchFamily="2" charset="-78"/>
              </a:rPr>
              <a:t>تاريخ الاستحقاق</a:t>
            </a:r>
            <a:r>
              <a:rPr lang="ar-KW" sz="1400" dirty="0">
                <a:latin typeface="Calibri" panose="020F0502020204030204" pitchFamily="34" charset="0"/>
                <a:ea typeface="Calibri" panose="020F0502020204030204" pitchFamily="34" charset="0"/>
                <a:cs typeface="mohammad bold art 1" pitchFamily="2" charset="-78"/>
              </a:rPr>
              <a:t>. </a:t>
            </a:r>
          </a:p>
          <a:p>
            <a:pPr lvl="0" algn="just" rtl="1" fontAlgn="base">
              <a:spcAft>
                <a:spcPct val="0"/>
              </a:spcAft>
            </a:pPr>
            <a:endParaRPr lang="ar-KW" sz="1200" dirty="0" smtClean="0">
              <a:solidFill>
                <a:schemeClr val="tx2"/>
              </a:solidFill>
              <a:cs typeface="mohammad bold art 1" pitchFamily="2" charset="-78"/>
            </a:endParaRPr>
          </a:p>
          <a:p>
            <a:pPr marL="457200" lvl="1" indent="0" algn="just" rtl="1" fontAlgn="base">
              <a:spcAft>
                <a:spcPct val="0"/>
              </a:spcAft>
              <a:buNone/>
            </a:pPr>
            <a:endParaRPr lang="ar-KW" sz="1100" dirty="0" smtClean="0">
              <a:solidFill>
                <a:schemeClr val="tx2"/>
              </a:solidFill>
              <a:cs typeface="mohammad bold art 1" pitchFamily="2" charset="-78"/>
            </a:endParaRPr>
          </a:p>
          <a:p>
            <a:pPr marL="0" lvl="0" indent="0" algn="r" fontAlgn="base">
              <a:spcAft>
                <a:spcPct val="0"/>
              </a:spcAft>
              <a:buNone/>
            </a:pPr>
            <a:endParaRPr lang="en-US" sz="1200"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15</a:t>
            </a:fld>
            <a:endParaRPr lang="en-US" dirty="0">
              <a:solidFill>
                <a:prstClr val="black">
                  <a:tint val="75000"/>
                </a:prstClr>
              </a:solidFill>
            </a:endParaRP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909068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Left Arrow 6"/>
          <p:cNvSpPr/>
          <p:nvPr/>
        </p:nvSpPr>
        <p:spPr>
          <a:xfrm>
            <a:off x="598517" y="2235085"/>
            <a:ext cx="7169727" cy="149629"/>
          </a:xfrm>
          <a:prstGeom prst="leftArrow">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350">
              <a:solidFill>
                <a:prstClr val="white"/>
              </a:solidFill>
              <a:latin typeface="Calibri" panose="020F0502020204030204"/>
            </a:endParaRPr>
          </a:p>
        </p:txBody>
      </p:sp>
      <p:sp>
        <p:nvSpPr>
          <p:cNvPr id="8" name="Rectangle 7"/>
          <p:cNvSpPr/>
          <p:nvPr/>
        </p:nvSpPr>
        <p:spPr>
          <a:xfrm>
            <a:off x="7718367" y="2284962"/>
            <a:ext cx="49877" cy="561109"/>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350">
              <a:solidFill>
                <a:prstClr val="white"/>
              </a:solidFill>
              <a:latin typeface="Calibri" panose="020F0502020204030204"/>
            </a:endParaRPr>
          </a:p>
        </p:txBody>
      </p:sp>
      <p:sp>
        <p:nvSpPr>
          <p:cNvPr id="9" name="TextBox 8"/>
          <p:cNvSpPr txBox="1"/>
          <p:nvPr/>
        </p:nvSpPr>
        <p:spPr>
          <a:xfrm>
            <a:off x="7286849" y="2895947"/>
            <a:ext cx="730833" cy="369332"/>
          </a:xfrm>
          <a:prstGeom prst="rect">
            <a:avLst/>
          </a:prstGeom>
          <a:solidFill>
            <a:schemeClr val="tx1">
              <a:lumMod val="65000"/>
              <a:lumOff val="35000"/>
            </a:schemeClr>
          </a:solidFill>
        </p:spPr>
        <p:txBody>
          <a:bodyPr wrap="square" rtlCol="0">
            <a:spAutoFit/>
          </a:bodyPr>
          <a:lstStyle/>
          <a:p>
            <a:pPr algn="ctr" defTabSz="685800"/>
            <a:r>
              <a:rPr lang="ar-KW" sz="900" dirty="0">
                <a:solidFill>
                  <a:schemeClr val="bg1"/>
                </a:solidFill>
                <a:latin typeface="Calibri" panose="020F0502020204030204"/>
                <a:cs typeface="mohammad bold art 1" pitchFamily="2" charset="-78"/>
              </a:rPr>
              <a:t>مجلس الإدارة</a:t>
            </a:r>
            <a:endParaRPr lang="en-US" sz="900" dirty="0">
              <a:solidFill>
                <a:schemeClr val="bg1"/>
              </a:solidFill>
              <a:latin typeface="Calibri" panose="020F0502020204030204"/>
              <a:cs typeface="mohammad bold art 1" pitchFamily="2" charset="-78"/>
            </a:endParaRPr>
          </a:p>
        </p:txBody>
      </p:sp>
      <p:sp>
        <p:nvSpPr>
          <p:cNvPr id="10" name="TextBox 9"/>
          <p:cNvSpPr txBox="1"/>
          <p:nvPr/>
        </p:nvSpPr>
        <p:spPr>
          <a:xfrm>
            <a:off x="7286848" y="3333756"/>
            <a:ext cx="730833" cy="1027204"/>
          </a:xfrm>
          <a:prstGeom prst="rect">
            <a:avLst/>
          </a:prstGeom>
          <a:solidFill>
            <a:schemeClr val="bg2"/>
          </a:solidFill>
        </p:spPr>
        <p:txBody>
          <a:bodyPr wrap="square" rtlCol="0">
            <a:spAutoFit/>
          </a:bodyPr>
          <a:lstStyle/>
          <a:p>
            <a:pPr algn="r" defTabSz="685800" rtl="1"/>
            <a:r>
              <a:rPr lang="ar-KW" sz="675" dirty="0">
                <a:solidFill>
                  <a:prstClr val="black"/>
                </a:solidFill>
                <a:latin typeface="Calibri" panose="020F0502020204030204"/>
                <a:cs typeface="mohammad bold art 1" pitchFamily="2" charset="-78"/>
              </a:rPr>
              <a:t>التوصية مع تحديد:</a:t>
            </a:r>
          </a:p>
          <a:p>
            <a:pPr marL="171450" indent="-171450" algn="r" defTabSz="685800" rtl="1">
              <a:buFontTx/>
              <a:buAutoNum type="arabicPeriod"/>
            </a:pPr>
            <a:r>
              <a:rPr lang="ar-KW" sz="675" dirty="0">
                <a:solidFill>
                  <a:prstClr val="black"/>
                </a:solidFill>
                <a:latin typeface="Calibri" panose="020F0502020204030204"/>
                <a:cs typeface="mohammad bold art 1" pitchFamily="2" charset="-78"/>
              </a:rPr>
              <a:t>يوم الاستحقاق.</a:t>
            </a:r>
          </a:p>
          <a:p>
            <a:pPr marL="171450" indent="-171450" algn="r" defTabSz="685800" rtl="1">
              <a:buFontTx/>
              <a:buAutoNum type="arabicPeriod"/>
            </a:pPr>
            <a:r>
              <a:rPr lang="ar-KW" sz="675" dirty="0">
                <a:solidFill>
                  <a:prstClr val="black"/>
                </a:solidFill>
                <a:latin typeface="Calibri" panose="020F0502020204030204"/>
                <a:cs typeface="mohammad bold art 1" pitchFamily="2" charset="-78"/>
              </a:rPr>
              <a:t> يوم التوزيع.</a:t>
            </a:r>
          </a:p>
          <a:p>
            <a:pPr algn="r" defTabSz="685800" rtl="1"/>
            <a:endParaRPr lang="ar-KW" sz="675" dirty="0">
              <a:solidFill>
                <a:prstClr val="black"/>
              </a:solidFill>
              <a:latin typeface="Calibri" panose="020F0502020204030204"/>
              <a:cs typeface="mohammad bold art 1" pitchFamily="2" charset="-78"/>
            </a:endParaRPr>
          </a:p>
          <a:p>
            <a:pPr algn="r" defTabSz="685800" rtl="1"/>
            <a:r>
              <a:rPr lang="ar-KW" sz="675" dirty="0">
                <a:solidFill>
                  <a:prstClr val="black"/>
                </a:solidFill>
                <a:latin typeface="Calibri" panose="020F0502020204030204"/>
                <a:cs typeface="mohammad bold art 1" pitchFamily="2" charset="-78"/>
              </a:rPr>
              <a:t>للموافقة من قبل الجمعية العامة.</a:t>
            </a:r>
            <a:endParaRPr lang="en-US" sz="675" dirty="0">
              <a:solidFill>
                <a:prstClr val="black"/>
              </a:solidFill>
              <a:latin typeface="Calibri" panose="020F0502020204030204"/>
              <a:cs typeface="mohammad bold art 1" pitchFamily="2" charset="-78"/>
            </a:endParaRPr>
          </a:p>
        </p:txBody>
      </p:sp>
      <p:sp>
        <p:nvSpPr>
          <p:cNvPr id="11" name="Rectangle 10"/>
          <p:cNvSpPr/>
          <p:nvPr/>
        </p:nvSpPr>
        <p:spPr>
          <a:xfrm>
            <a:off x="6046989" y="2284962"/>
            <a:ext cx="49877" cy="561109"/>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350">
              <a:solidFill>
                <a:prstClr val="white"/>
              </a:solidFill>
              <a:latin typeface="Calibri" panose="020F0502020204030204"/>
            </a:endParaRPr>
          </a:p>
        </p:txBody>
      </p:sp>
      <p:sp>
        <p:nvSpPr>
          <p:cNvPr id="12" name="TextBox 11"/>
          <p:cNvSpPr txBox="1"/>
          <p:nvPr/>
        </p:nvSpPr>
        <p:spPr>
          <a:xfrm>
            <a:off x="5778385" y="2895947"/>
            <a:ext cx="667097" cy="369332"/>
          </a:xfrm>
          <a:prstGeom prst="rect">
            <a:avLst/>
          </a:prstGeom>
          <a:solidFill>
            <a:schemeClr val="tx1">
              <a:lumMod val="65000"/>
              <a:lumOff val="35000"/>
            </a:schemeClr>
          </a:solidFill>
        </p:spPr>
        <p:txBody>
          <a:bodyPr wrap="square" rtlCol="0">
            <a:spAutoFit/>
          </a:bodyPr>
          <a:lstStyle/>
          <a:p>
            <a:pPr algn="ctr" defTabSz="685800"/>
            <a:r>
              <a:rPr lang="ar-KW" sz="900" dirty="0">
                <a:solidFill>
                  <a:schemeClr val="bg1"/>
                </a:solidFill>
                <a:latin typeface="Calibri" panose="020F0502020204030204"/>
                <a:cs typeface="mohammad bold art 1" pitchFamily="2" charset="-78"/>
              </a:rPr>
              <a:t>الجمعية العامة</a:t>
            </a:r>
            <a:endParaRPr lang="en-US" sz="900" dirty="0">
              <a:solidFill>
                <a:schemeClr val="bg1"/>
              </a:solidFill>
              <a:latin typeface="Calibri" panose="020F0502020204030204"/>
              <a:cs typeface="mohammad bold art 1" pitchFamily="2" charset="-78"/>
            </a:endParaRPr>
          </a:p>
        </p:txBody>
      </p:sp>
      <p:sp>
        <p:nvSpPr>
          <p:cNvPr id="13" name="TextBox 12"/>
          <p:cNvSpPr txBox="1"/>
          <p:nvPr/>
        </p:nvSpPr>
        <p:spPr>
          <a:xfrm>
            <a:off x="5778385" y="3333756"/>
            <a:ext cx="667097" cy="507831"/>
          </a:xfrm>
          <a:prstGeom prst="rect">
            <a:avLst/>
          </a:prstGeom>
          <a:solidFill>
            <a:schemeClr val="bg2"/>
          </a:solidFill>
        </p:spPr>
        <p:txBody>
          <a:bodyPr wrap="square" rtlCol="0">
            <a:spAutoFit/>
          </a:bodyPr>
          <a:lstStyle/>
          <a:p>
            <a:pPr algn="r" defTabSz="685800"/>
            <a:r>
              <a:rPr lang="ar-KW" sz="675" dirty="0">
                <a:solidFill>
                  <a:prstClr val="black"/>
                </a:solidFill>
                <a:latin typeface="Calibri" panose="020F0502020204030204"/>
                <a:cs typeface="mohammad bold art 1" pitchFamily="2" charset="-78"/>
              </a:rPr>
              <a:t>الموافقة على التوصية والأيام المحددة. </a:t>
            </a:r>
            <a:endParaRPr lang="en-US" sz="675" dirty="0">
              <a:solidFill>
                <a:prstClr val="black"/>
              </a:solidFill>
              <a:latin typeface="Calibri" panose="020F0502020204030204"/>
              <a:cs typeface="mohammad bold art 1" pitchFamily="2" charset="-78"/>
            </a:endParaRPr>
          </a:p>
        </p:txBody>
      </p:sp>
      <p:sp>
        <p:nvSpPr>
          <p:cNvPr id="16" name="Left-Right Arrow 15"/>
          <p:cNvSpPr/>
          <p:nvPr/>
        </p:nvSpPr>
        <p:spPr>
          <a:xfrm>
            <a:off x="3690251" y="3811713"/>
            <a:ext cx="2396743" cy="193352"/>
          </a:xfrm>
          <a:prstGeom prst="leftRightArrow">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350">
              <a:solidFill>
                <a:prstClr val="white"/>
              </a:solidFill>
              <a:latin typeface="Calibri" panose="020F0502020204030204"/>
            </a:endParaRPr>
          </a:p>
        </p:txBody>
      </p:sp>
      <p:sp>
        <p:nvSpPr>
          <p:cNvPr id="17" name="TextBox 16"/>
          <p:cNvSpPr txBox="1"/>
          <p:nvPr/>
        </p:nvSpPr>
        <p:spPr>
          <a:xfrm>
            <a:off x="3704355" y="3998425"/>
            <a:ext cx="2342633" cy="230832"/>
          </a:xfrm>
          <a:prstGeom prst="rect">
            <a:avLst/>
          </a:prstGeom>
          <a:solidFill>
            <a:srgbClr val="D1B37D"/>
          </a:solidFill>
        </p:spPr>
        <p:txBody>
          <a:bodyPr wrap="square" rtlCol="0">
            <a:spAutoFit/>
          </a:bodyPr>
          <a:lstStyle/>
          <a:p>
            <a:pPr algn="ctr" defTabSz="685800" rtl="1"/>
            <a:r>
              <a:rPr lang="ar-KW" sz="900" dirty="0">
                <a:solidFill>
                  <a:prstClr val="black"/>
                </a:solidFill>
                <a:latin typeface="Calibri" panose="020F0502020204030204"/>
                <a:cs typeface="mohammad bold art 1" pitchFamily="2" charset="-78"/>
              </a:rPr>
              <a:t>تقوم الشركة بإجراءات </a:t>
            </a:r>
            <a:r>
              <a:rPr lang="ar-KW" sz="900" dirty="0" smtClean="0">
                <a:solidFill>
                  <a:prstClr val="black"/>
                </a:solidFill>
                <a:latin typeface="Calibri" panose="020F0502020204030204"/>
                <a:cs typeface="mohammad bold art 1" pitchFamily="2" charset="-78"/>
              </a:rPr>
              <a:t>الشهر</a:t>
            </a:r>
            <a:endParaRPr lang="en-US" sz="900" dirty="0">
              <a:solidFill>
                <a:prstClr val="black"/>
              </a:solidFill>
              <a:latin typeface="Calibri" panose="020F0502020204030204"/>
              <a:cs typeface="mohammad bold art 1" pitchFamily="2" charset="-78"/>
            </a:endParaRPr>
          </a:p>
        </p:txBody>
      </p:sp>
      <p:sp>
        <p:nvSpPr>
          <p:cNvPr id="18" name="TextBox 17"/>
          <p:cNvSpPr txBox="1"/>
          <p:nvPr/>
        </p:nvSpPr>
        <p:spPr>
          <a:xfrm>
            <a:off x="5242512" y="5547015"/>
            <a:ext cx="2044336" cy="230832"/>
          </a:xfrm>
          <a:prstGeom prst="rect">
            <a:avLst/>
          </a:prstGeom>
          <a:solidFill>
            <a:schemeClr val="accent5">
              <a:lumMod val="20000"/>
              <a:lumOff val="80000"/>
            </a:schemeClr>
          </a:solidFill>
        </p:spPr>
        <p:txBody>
          <a:bodyPr wrap="square" rtlCol="0">
            <a:spAutoFit/>
          </a:bodyPr>
          <a:lstStyle/>
          <a:p>
            <a:pPr algn="ctr" defTabSz="685800" rtl="1"/>
            <a:r>
              <a:rPr lang="ar-KW" sz="900" dirty="0">
                <a:solidFill>
                  <a:prstClr val="black"/>
                </a:solidFill>
                <a:latin typeface="Calibri" panose="020F0502020204030204"/>
                <a:cs typeface="mohammad bold art 1" pitchFamily="2" charset="-78"/>
              </a:rPr>
              <a:t>يقوم مجلس الإدارة بتحديد </a:t>
            </a:r>
            <a:r>
              <a:rPr lang="ar-KW" sz="900" dirty="0" smtClean="0">
                <a:solidFill>
                  <a:prstClr val="black"/>
                </a:solidFill>
                <a:latin typeface="Calibri" panose="020F0502020204030204"/>
                <a:cs typeface="mohammad bold art 1" pitchFamily="2" charset="-78"/>
              </a:rPr>
              <a:t>مواعيد </a:t>
            </a:r>
            <a:r>
              <a:rPr lang="ar-KW" sz="900" dirty="0">
                <a:solidFill>
                  <a:prstClr val="black"/>
                </a:solidFill>
                <a:latin typeface="Calibri" panose="020F0502020204030204"/>
                <a:cs typeface="mohammad bold art 1" pitchFamily="2" charset="-78"/>
              </a:rPr>
              <a:t>جديدة</a:t>
            </a:r>
            <a:endParaRPr lang="en-US" sz="900" dirty="0">
              <a:solidFill>
                <a:prstClr val="black"/>
              </a:solidFill>
              <a:latin typeface="Calibri" panose="020F0502020204030204"/>
              <a:cs typeface="mohammad bold art 1" pitchFamily="2" charset="-78"/>
            </a:endParaRPr>
          </a:p>
        </p:txBody>
      </p:sp>
      <p:sp>
        <p:nvSpPr>
          <p:cNvPr id="20" name="TextBox 19"/>
          <p:cNvSpPr txBox="1"/>
          <p:nvPr/>
        </p:nvSpPr>
        <p:spPr>
          <a:xfrm>
            <a:off x="3338195" y="4989044"/>
            <a:ext cx="1424477" cy="213585"/>
          </a:xfrm>
          <a:prstGeom prst="rect">
            <a:avLst/>
          </a:prstGeom>
          <a:solidFill>
            <a:schemeClr val="accent6">
              <a:lumMod val="60000"/>
              <a:lumOff val="40000"/>
            </a:schemeClr>
          </a:solidFill>
        </p:spPr>
        <p:txBody>
          <a:bodyPr wrap="square" rtlCol="0">
            <a:spAutoFit/>
          </a:bodyPr>
          <a:lstStyle/>
          <a:p>
            <a:pPr algn="ctr" defTabSz="685800"/>
            <a:r>
              <a:rPr lang="ar-KW" sz="788" dirty="0">
                <a:solidFill>
                  <a:prstClr val="black"/>
                </a:solidFill>
                <a:latin typeface="Calibri" panose="020F0502020204030204"/>
                <a:cs typeface="mohammad bold art 1" pitchFamily="2" charset="-78"/>
              </a:rPr>
              <a:t>تم الانتهاء قبل الموعد المحدد</a:t>
            </a:r>
            <a:endParaRPr lang="en-US" sz="788" dirty="0">
              <a:solidFill>
                <a:prstClr val="black"/>
              </a:solidFill>
              <a:latin typeface="Calibri" panose="020F0502020204030204"/>
              <a:cs typeface="mohammad bold art 1" pitchFamily="2" charset="-78"/>
            </a:endParaRPr>
          </a:p>
        </p:txBody>
      </p:sp>
      <p:sp>
        <p:nvSpPr>
          <p:cNvPr id="21" name="TextBox 20"/>
          <p:cNvSpPr txBox="1"/>
          <p:nvPr/>
        </p:nvSpPr>
        <p:spPr>
          <a:xfrm>
            <a:off x="5312611" y="4970707"/>
            <a:ext cx="1860290" cy="213585"/>
          </a:xfrm>
          <a:prstGeom prst="rect">
            <a:avLst/>
          </a:prstGeom>
          <a:solidFill>
            <a:srgbClr val="FB9085"/>
          </a:solidFill>
        </p:spPr>
        <p:txBody>
          <a:bodyPr wrap="square" rtlCol="0">
            <a:spAutoFit/>
          </a:bodyPr>
          <a:lstStyle/>
          <a:p>
            <a:pPr algn="ctr" defTabSz="685800"/>
            <a:r>
              <a:rPr lang="ar-KW" sz="788" dirty="0">
                <a:solidFill>
                  <a:prstClr val="black"/>
                </a:solidFill>
                <a:latin typeface="Calibri" panose="020F0502020204030204"/>
                <a:cs typeface="mohammad bold art 1" pitchFamily="2" charset="-78"/>
              </a:rPr>
              <a:t>لم يتم الانتهاء قبل الموعد المحدد</a:t>
            </a:r>
            <a:endParaRPr lang="en-US" sz="788" dirty="0">
              <a:solidFill>
                <a:prstClr val="black"/>
              </a:solidFill>
              <a:latin typeface="Calibri" panose="020F0502020204030204"/>
              <a:cs typeface="mohammad bold art 1" pitchFamily="2" charset="-78"/>
            </a:endParaRPr>
          </a:p>
        </p:txBody>
      </p:sp>
      <p:cxnSp>
        <p:nvCxnSpPr>
          <p:cNvPr id="24" name="Straight Arrow Connector 23"/>
          <p:cNvCxnSpPr/>
          <p:nvPr/>
        </p:nvCxnSpPr>
        <p:spPr>
          <a:xfrm>
            <a:off x="6228184" y="5202629"/>
            <a:ext cx="0" cy="312859"/>
          </a:xfrm>
          <a:prstGeom prst="straightConnector1">
            <a:avLst/>
          </a:prstGeom>
          <a:ln>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flipH="1">
            <a:off x="4177686" y="4398233"/>
            <a:ext cx="701712" cy="330017"/>
          </a:xfrm>
          <a:prstGeom prst="straightConnector1">
            <a:avLst/>
          </a:prstGeom>
          <a:ln>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flipH="1" flipV="1">
            <a:off x="2918748" y="3907477"/>
            <a:ext cx="669723" cy="1063230"/>
          </a:xfrm>
          <a:prstGeom prst="straightConnector1">
            <a:avLst/>
          </a:prstGeom>
          <a:ln>
            <a:solidFill>
              <a:srgbClr val="002060"/>
            </a:solidFill>
            <a:tailEnd type="triangle"/>
          </a:ln>
        </p:spPr>
        <p:style>
          <a:lnRef idx="1">
            <a:schemeClr val="accent1"/>
          </a:lnRef>
          <a:fillRef idx="0">
            <a:schemeClr val="accent1"/>
          </a:fillRef>
          <a:effectRef idx="0">
            <a:schemeClr val="accent1"/>
          </a:effectRef>
          <a:fontRef idx="minor">
            <a:schemeClr val="tx1"/>
          </a:fontRef>
        </p:style>
      </p:cxnSp>
      <p:sp>
        <p:nvSpPr>
          <p:cNvPr id="31" name="Rectangle 30"/>
          <p:cNvSpPr/>
          <p:nvPr/>
        </p:nvSpPr>
        <p:spPr>
          <a:xfrm>
            <a:off x="2824249" y="2309899"/>
            <a:ext cx="49877" cy="561109"/>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350">
              <a:solidFill>
                <a:prstClr val="white"/>
              </a:solidFill>
              <a:latin typeface="Calibri" panose="020F0502020204030204"/>
            </a:endParaRPr>
          </a:p>
        </p:txBody>
      </p:sp>
      <p:sp>
        <p:nvSpPr>
          <p:cNvPr id="32" name="TextBox 31"/>
          <p:cNvSpPr txBox="1"/>
          <p:nvPr/>
        </p:nvSpPr>
        <p:spPr>
          <a:xfrm>
            <a:off x="7172901" y="1911920"/>
            <a:ext cx="1022465" cy="346249"/>
          </a:xfrm>
          <a:prstGeom prst="rect">
            <a:avLst/>
          </a:prstGeom>
          <a:noFill/>
        </p:spPr>
        <p:txBody>
          <a:bodyPr wrap="square" rtlCol="0">
            <a:spAutoFit/>
          </a:bodyPr>
          <a:lstStyle/>
          <a:p>
            <a:pPr algn="ctr" defTabSz="685800"/>
            <a:r>
              <a:rPr lang="ar-KW" sz="825" dirty="0">
                <a:solidFill>
                  <a:srgbClr val="002060"/>
                </a:solidFill>
                <a:latin typeface="Calibri" panose="020F0502020204030204"/>
                <a:cs typeface="mohammad bold art 1" pitchFamily="2" charset="-78"/>
              </a:rPr>
              <a:t>اجتماع مجلس الإدارة</a:t>
            </a:r>
          </a:p>
          <a:p>
            <a:pPr algn="ctr" defTabSz="685800"/>
            <a:r>
              <a:rPr lang="ar-KW" sz="825" dirty="0">
                <a:solidFill>
                  <a:srgbClr val="002060"/>
                </a:solidFill>
                <a:latin typeface="Calibri" panose="020F0502020204030204"/>
                <a:cs typeface="mohammad bold art 1" pitchFamily="2" charset="-78"/>
              </a:rPr>
              <a:t>15 مايو</a:t>
            </a:r>
            <a:endParaRPr lang="en-US" sz="825" dirty="0">
              <a:solidFill>
                <a:srgbClr val="002060"/>
              </a:solidFill>
              <a:latin typeface="Calibri" panose="020F0502020204030204"/>
              <a:cs typeface="mohammad bold art 1" pitchFamily="2" charset="-78"/>
            </a:endParaRPr>
          </a:p>
        </p:txBody>
      </p:sp>
      <p:sp>
        <p:nvSpPr>
          <p:cNvPr id="33" name="TextBox 32"/>
          <p:cNvSpPr txBox="1"/>
          <p:nvPr/>
        </p:nvSpPr>
        <p:spPr>
          <a:xfrm>
            <a:off x="5582126" y="1842258"/>
            <a:ext cx="979603" cy="473206"/>
          </a:xfrm>
          <a:prstGeom prst="rect">
            <a:avLst/>
          </a:prstGeom>
          <a:noFill/>
        </p:spPr>
        <p:txBody>
          <a:bodyPr wrap="square" rtlCol="0">
            <a:spAutoFit/>
          </a:bodyPr>
          <a:lstStyle/>
          <a:p>
            <a:pPr algn="ctr" defTabSz="685800"/>
            <a:r>
              <a:rPr lang="ar-KW" sz="825" dirty="0">
                <a:solidFill>
                  <a:srgbClr val="002060"/>
                </a:solidFill>
                <a:latin typeface="Calibri" panose="020F0502020204030204"/>
                <a:cs typeface="mohammad bold art 1" pitchFamily="2" charset="-78"/>
              </a:rPr>
              <a:t>اجتماع الجمعية العامة</a:t>
            </a:r>
          </a:p>
          <a:p>
            <a:pPr algn="ctr" defTabSz="685800"/>
            <a:r>
              <a:rPr lang="ar-KW" sz="825" dirty="0">
                <a:solidFill>
                  <a:srgbClr val="002060"/>
                </a:solidFill>
                <a:latin typeface="Calibri" panose="020F0502020204030204"/>
                <a:cs typeface="mohammad bold art 1" pitchFamily="2" charset="-78"/>
              </a:rPr>
              <a:t>7 يونيو</a:t>
            </a:r>
            <a:endParaRPr lang="en-US" sz="825" dirty="0">
              <a:solidFill>
                <a:srgbClr val="002060"/>
              </a:solidFill>
              <a:latin typeface="Calibri" panose="020F0502020204030204"/>
              <a:cs typeface="mohammad bold art 1" pitchFamily="2" charset="-78"/>
            </a:endParaRPr>
          </a:p>
        </p:txBody>
      </p:sp>
      <p:sp>
        <p:nvSpPr>
          <p:cNvPr id="36" name="TextBox 35"/>
          <p:cNvSpPr txBox="1"/>
          <p:nvPr/>
        </p:nvSpPr>
        <p:spPr>
          <a:xfrm>
            <a:off x="2504566" y="1872217"/>
            <a:ext cx="887027" cy="346249"/>
          </a:xfrm>
          <a:prstGeom prst="rect">
            <a:avLst/>
          </a:prstGeom>
          <a:noFill/>
        </p:spPr>
        <p:txBody>
          <a:bodyPr wrap="square" rtlCol="0">
            <a:spAutoFit/>
          </a:bodyPr>
          <a:lstStyle/>
          <a:p>
            <a:pPr algn="ctr" defTabSz="685800"/>
            <a:r>
              <a:rPr lang="ar-KW" sz="825" dirty="0" smtClean="0">
                <a:solidFill>
                  <a:srgbClr val="002060"/>
                </a:solidFill>
                <a:latin typeface="Calibri" panose="020F0502020204030204"/>
                <a:cs typeface="mohammad bold art 1" pitchFamily="2" charset="-78"/>
              </a:rPr>
              <a:t>يوم حيازة السهم</a:t>
            </a:r>
            <a:endParaRPr lang="ar-KW" sz="825" dirty="0">
              <a:solidFill>
                <a:srgbClr val="002060"/>
              </a:solidFill>
              <a:latin typeface="Calibri" panose="020F0502020204030204"/>
              <a:cs typeface="mohammad bold art 1" pitchFamily="2" charset="-78"/>
            </a:endParaRPr>
          </a:p>
          <a:p>
            <a:pPr algn="ctr" defTabSz="685800"/>
            <a:r>
              <a:rPr lang="ar-KW" sz="825" dirty="0">
                <a:solidFill>
                  <a:srgbClr val="002060"/>
                </a:solidFill>
                <a:latin typeface="Calibri" panose="020F0502020204030204"/>
                <a:cs typeface="mohammad bold art 1" pitchFamily="2" charset="-78"/>
              </a:rPr>
              <a:t>الأربعاء 21 يونيو</a:t>
            </a:r>
            <a:endParaRPr lang="en-US" sz="825" dirty="0">
              <a:solidFill>
                <a:srgbClr val="002060"/>
              </a:solidFill>
              <a:latin typeface="Calibri" panose="020F0502020204030204"/>
              <a:cs typeface="mohammad bold art 1" pitchFamily="2" charset="-78"/>
            </a:endParaRPr>
          </a:p>
        </p:txBody>
      </p:sp>
      <p:sp>
        <p:nvSpPr>
          <p:cNvPr id="37" name="Rectangle 36"/>
          <p:cNvSpPr/>
          <p:nvPr/>
        </p:nvSpPr>
        <p:spPr>
          <a:xfrm>
            <a:off x="1722811" y="2309899"/>
            <a:ext cx="49877" cy="561109"/>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350">
              <a:solidFill>
                <a:prstClr val="white"/>
              </a:solidFill>
              <a:latin typeface="Calibri" panose="020F0502020204030204"/>
            </a:endParaRPr>
          </a:p>
        </p:txBody>
      </p:sp>
      <p:sp>
        <p:nvSpPr>
          <p:cNvPr id="38" name="TextBox 37"/>
          <p:cNvSpPr txBox="1"/>
          <p:nvPr/>
        </p:nvSpPr>
        <p:spPr>
          <a:xfrm>
            <a:off x="1159196" y="1874179"/>
            <a:ext cx="1185993" cy="380873"/>
          </a:xfrm>
          <a:prstGeom prst="rect">
            <a:avLst/>
          </a:prstGeom>
          <a:noFill/>
        </p:spPr>
        <p:txBody>
          <a:bodyPr wrap="square" rtlCol="0">
            <a:spAutoFit/>
          </a:bodyPr>
          <a:lstStyle/>
          <a:p>
            <a:pPr algn="ctr" defTabSz="685800"/>
            <a:r>
              <a:rPr lang="ar-KW" sz="1050" dirty="0">
                <a:solidFill>
                  <a:srgbClr val="002060"/>
                </a:solidFill>
                <a:latin typeface="Calibri" panose="020F0502020204030204"/>
                <a:cs typeface="mohammad bold art 1" pitchFamily="2" charset="-78"/>
              </a:rPr>
              <a:t>يوم الاستحقاق</a:t>
            </a:r>
          </a:p>
          <a:p>
            <a:pPr algn="ctr" defTabSz="685800"/>
            <a:r>
              <a:rPr lang="ar-KW" sz="825" dirty="0">
                <a:solidFill>
                  <a:srgbClr val="002060"/>
                </a:solidFill>
                <a:latin typeface="Calibri" panose="020F0502020204030204"/>
                <a:cs typeface="mohammad bold art 1" pitchFamily="2" charset="-78"/>
              </a:rPr>
              <a:t>الاثنين 26 يونيو</a:t>
            </a:r>
            <a:endParaRPr lang="en-US" sz="825" dirty="0">
              <a:solidFill>
                <a:srgbClr val="002060"/>
              </a:solidFill>
              <a:latin typeface="Calibri" panose="020F0502020204030204"/>
              <a:cs typeface="mohammad bold art 1" pitchFamily="2" charset="-78"/>
            </a:endParaRPr>
          </a:p>
        </p:txBody>
      </p:sp>
      <p:sp>
        <p:nvSpPr>
          <p:cNvPr id="39" name="Rectangle 38"/>
          <p:cNvSpPr/>
          <p:nvPr/>
        </p:nvSpPr>
        <p:spPr>
          <a:xfrm>
            <a:off x="2527750" y="1723852"/>
            <a:ext cx="44000" cy="546959"/>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350">
              <a:solidFill>
                <a:prstClr val="white"/>
              </a:solidFill>
              <a:latin typeface="Calibri" panose="020F0502020204030204"/>
            </a:endParaRPr>
          </a:p>
        </p:txBody>
      </p:sp>
      <p:sp>
        <p:nvSpPr>
          <p:cNvPr id="40" name="TextBox 39"/>
          <p:cNvSpPr txBox="1"/>
          <p:nvPr/>
        </p:nvSpPr>
        <p:spPr>
          <a:xfrm>
            <a:off x="1751386" y="1345530"/>
            <a:ext cx="1603172" cy="346249"/>
          </a:xfrm>
          <a:prstGeom prst="rect">
            <a:avLst/>
          </a:prstGeom>
          <a:noFill/>
        </p:spPr>
        <p:txBody>
          <a:bodyPr wrap="square" rtlCol="0">
            <a:spAutoFit/>
          </a:bodyPr>
          <a:lstStyle/>
          <a:p>
            <a:pPr algn="ctr" defTabSz="685800"/>
            <a:r>
              <a:rPr lang="ar-KW" sz="825" dirty="0">
                <a:solidFill>
                  <a:srgbClr val="002060"/>
                </a:solidFill>
                <a:latin typeface="Calibri" panose="020F0502020204030204"/>
                <a:cs typeface="mohammad bold art 1" pitchFamily="2" charset="-78"/>
              </a:rPr>
              <a:t>يوم التداول بدون الاستحقاق</a:t>
            </a:r>
          </a:p>
          <a:p>
            <a:pPr algn="ctr" defTabSz="685800"/>
            <a:r>
              <a:rPr lang="ar-KW" sz="825" dirty="0">
                <a:solidFill>
                  <a:srgbClr val="002060"/>
                </a:solidFill>
                <a:latin typeface="Calibri" panose="020F0502020204030204"/>
                <a:cs typeface="mohammad bold art 1" pitchFamily="2" charset="-78"/>
              </a:rPr>
              <a:t>الخميس 22 يونيو</a:t>
            </a:r>
            <a:endParaRPr lang="en-US" sz="825" dirty="0">
              <a:solidFill>
                <a:srgbClr val="002060"/>
              </a:solidFill>
              <a:latin typeface="Calibri" panose="020F0502020204030204"/>
              <a:cs typeface="mohammad bold art 1" pitchFamily="2" charset="-78"/>
            </a:endParaRPr>
          </a:p>
        </p:txBody>
      </p:sp>
      <p:cxnSp>
        <p:nvCxnSpPr>
          <p:cNvPr id="42" name="Straight Arrow Connector 41"/>
          <p:cNvCxnSpPr/>
          <p:nvPr/>
        </p:nvCxnSpPr>
        <p:spPr>
          <a:xfrm flipH="1">
            <a:off x="1772688" y="2690313"/>
            <a:ext cx="1051562" cy="305"/>
          </a:xfrm>
          <a:prstGeom prst="straightConnector1">
            <a:avLst/>
          </a:prstGeom>
          <a:ln>
            <a:solidFill>
              <a:srgbClr val="002060"/>
            </a:solidFill>
            <a:tailEnd type="triangle"/>
          </a:ln>
        </p:spPr>
        <p:style>
          <a:lnRef idx="1">
            <a:schemeClr val="accent1"/>
          </a:lnRef>
          <a:fillRef idx="0">
            <a:schemeClr val="accent1"/>
          </a:fillRef>
          <a:effectRef idx="0">
            <a:schemeClr val="accent1"/>
          </a:effectRef>
          <a:fontRef idx="minor">
            <a:schemeClr val="tx1"/>
          </a:fontRef>
        </p:style>
      </p:cxnSp>
      <p:sp>
        <p:nvSpPr>
          <p:cNvPr id="44" name="TextBox 43"/>
          <p:cNvSpPr txBox="1"/>
          <p:nvPr/>
        </p:nvSpPr>
        <p:spPr>
          <a:xfrm>
            <a:off x="1980531" y="2530398"/>
            <a:ext cx="715235" cy="230832"/>
          </a:xfrm>
          <a:prstGeom prst="rect">
            <a:avLst/>
          </a:prstGeom>
          <a:noFill/>
        </p:spPr>
        <p:txBody>
          <a:bodyPr wrap="square" rtlCol="0">
            <a:spAutoFit/>
          </a:bodyPr>
          <a:lstStyle/>
          <a:p>
            <a:pPr defTabSz="685800"/>
            <a:r>
              <a:rPr lang="en-US" sz="900" b="1" dirty="0">
                <a:solidFill>
                  <a:prstClr val="black"/>
                </a:solidFill>
                <a:latin typeface="Calibri" panose="020F0502020204030204"/>
              </a:rPr>
              <a:t>T+3</a:t>
            </a:r>
          </a:p>
        </p:txBody>
      </p:sp>
      <p:sp>
        <p:nvSpPr>
          <p:cNvPr id="47" name="Rectangle 46"/>
          <p:cNvSpPr/>
          <p:nvPr/>
        </p:nvSpPr>
        <p:spPr>
          <a:xfrm>
            <a:off x="853610" y="2310416"/>
            <a:ext cx="49877" cy="561109"/>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350">
              <a:solidFill>
                <a:prstClr val="white"/>
              </a:solidFill>
              <a:latin typeface="Calibri" panose="020F0502020204030204"/>
            </a:endParaRPr>
          </a:p>
        </p:txBody>
      </p:sp>
      <p:sp>
        <p:nvSpPr>
          <p:cNvPr id="48" name="TextBox 47"/>
          <p:cNvSpPr txBox="1"/>
          <p:nvPr/>
        </p:nvSpPr>
        <p:spPr>
          <a:xfrm>
            <a:off x="260614" y="1874254"/>
            <a:ext cx="1185993" cy="346249"/>
          </a:xfrm>
          <a:prstGeom prst="rect">
            <a:avLst/>
          </a:prstGeom>
          <a:noFill/>
        </p:spPr>
        <p:txBody>
          <a:bodyPr wrap="square" rtlCol="0">
            <a:spAutoFit/>
          </a:bodyPr>
          <a:lstStyle/>
          <a:p>
            <a:pPr algn="ctr" defTabSz="685800"/>
            <a:r>
              <a:rPr lang="ar-KW" sz="825" dirty="0">
                <a:solidFill>
                  <a:srgbClr val="002060"/>
                </a:solidFill>
                <a:latin typeface="Calibri" panose="020F0502020204030204"/>
                <a:cs typeface="mohammad bold art 1" pitchFamily="2" charset="-78"/>
              </a:rPr>
              <a:t>يوم التوزيع</a:t>
            </a:r>
          </a:p>
          <a:p>
            <a:pPr algn="ctr" defTabSz="685800"/>
            <a:r>
              <a:rPr lang="ar-KW" sz="825" dirty="0">
                <a:solidFill>
                  <a:srgbClr val="002060"/>
                </a:solidFill>
                <a:latin typeface="Calibri" panose="020F0502020204030204"/>
                <a:cs typeface="mohammad bold art 1" pitchFamily="2" charset="-78"/>
              </a:rPr>
              <a:t>الأربعاء 5 يوليو</a:t>
            </a:r>
            <a:endParaRPr lang="en-US" sz="825" dirty="0">
              <a:solidFill>
                <a:srgbClr val="002060"/>
              </a:solidFill>
              <a:latin typeface="Calibri" panose="020F0502020204030204"/>
              <a:cs typeface="mohammad bold art 1" pitchFamily="2" charset="-78"/>
            </a:endParaRPr>
          </a:p>
        </p:txBody>
      </p:sp>
      <p:sp>
        <p:nvSpPr>
          <p:cNvPr id="50" name="TextBox 49"/>
          <p:cNvSpPr txBox="1"/>
          <p:nvPr/>
        </p:nvSpPr>
        <p:spPr>
          <a:xfrm>
            <a:off x="2552369" y="2303768"/>
            <a:ext cx="415810" cy="230832"/>
          </a:xfrm>
          <a:prstGeom prst="rect">
            <a:avLst/>
          </a:prstGeom>
          <a:noFill/>
        </p:spPr>
        <p:txBody>
          <a:bodyPr wrap="square" rtlCol="0">
            <a:spAutoFit/>
          </a:bodyPr>
          <a:lstStyle/>
          <a:p>
            <a:pPr defTabSz="685800"/>
            <a:r>
              <a:rPr lang="en-US" sz="900" b="1" dirty="0">
                <a:solidFill>
                  <a:prstClr val="black"/>
                </a:solidFill>
                <a:latin typeface="Calibri" panose="020F0502020204030204"/>
              </a:rPr>
              <a:t>T+</a:t>
            </a:r>
            <a:r>
              <a:rPr lang="ar-KW" sz="900" b="1" dirty="0">
                <a:solidFill>
                  <a:prstClr val="black"/>
                </a:solidFill>
                <a:latin typeface="Calibri" panose="020F0502020204030204"/>
                <a:cs typeface="Arial" panose="020B0604020202020204" pitchFamily="34" charset="0"/>
              </a:rPr>
              <a:t>1</a:t>
            </a:r>
            <a:endParaRPr lang="en-US" sz="900" b="1" dirty="0">
              <a:solidFill>
                <a:prstClr val="black"/>
              </a:solidFill>
              <a:latin typeface="Calibri" panose="020F0502020204030204"/>
            </a:endParaRPr>
          </a:p>
        </p:txBody>
      </p:sp>
      <p:cxnSp>
        <p:nvCxnSpPr>
          <p:cNvPr id="55" name="Straight Arrow Connector 54"/>
          <p:cNvCxnSpPr/>
          <p:nvPr/>
        </p:nvCxnSpPr>
        <p:spPr>
          <a:xfrm flipH="1">
            <a:off x="2571750" y="2491219"/>
            <a:ext cx="277438" cy="5942"/>
          </a:xfrm>
          <a:prstGeom prst="straightConnector1">
            <a:avLst/>
          </a:prstGeom>
          <a:ln>
            <a:solidFill>
              <a:srgbClr val="002060"/>
            </a:solidFill>
            <a:tailEnd type="triangle"/>
          </a:ln>
        </p:spPr>
        <p:style>
          <a:lnRef idx="1">
            <a:schemeClr val="accent1"/>
          </a:lnRef>
          <a:fillRef idx="0">
            <a:schemeClr val="accent1"/>
          </a:fillRef>
          <a:effectRef idx="0">
            <a:schemeClr val="accent1"/>
          </a:effectRef>
          <a:fontRef idx="minor">
            <a:schemeClr val="tx1"/>
          </a:fontRef>
        </p:style>
      </p:cxnSp>
      <p:sp>
        <p:nvSpPr>
          <p:cNvPr id="56" name="TextBox 55"/>
          <p:cNvSpPr txBox="1"/>
          <p:nvPr/>
        </p:nvSpPr>
        <p:spPr>
          <a:xfrm>
            <a:off x="2550968" y="2904032"/>
            <a:ext cx="667097" cy="230832"/>
          </a:xfrm>
          <a:prstGeom prst="rect">
            <a:avLst/>
          </a:prstGeom>
          <a:solidFill>
            <a:schemeClr val="tx1">
              <a:lumMod val="65000"/>
              <a:lumOff val="35000"/>
            </a:schemeClr>
          </a:solidFill>
        </p:spPr>
        <p:txBody>
          <a:bodyPr wrap="square" rtlCol="0">
            <a:spAutoFit/>
          </a:bodyPr>
          <a:lstStyle/>
          <a:p>
            <a:pPr algn="ctr" defTabSz="685800"/>
            <a:r>
              <a:rPr lang="ar-KW" sz="900" dirty="0">
                <a:solidFill>
                  <a:schemeClr val="bg1"/>
                </a:solidFill>
                <a:latin typeface="Calibri" panose="020F0502020204030204"/>
                <a:cs typeface="mohammad bold art 1" pitchFamily="2" charset="-78"/>
              </a:rPr>
              <a:t>المتداول</a:t>
            </a:r>
            <a:endParaRPr lang="en-US" sz="900" dirty="0">
              <a:solidFill>
                <a:schemeClr val="bg1"/>
              </a:solidFill>
              <a:latin typeface="Calibri" panose="020F0502020204030204"/>
              <a:cs typeface="mohammad bold art 1" pitchFamily="2" charset="-78"/>
            </a:endParaRPr>
          </a:p>
        </p:txBody>
      </p:sp>
      <p:sp>
        <p:nvSpPr>
          <p:cNvPr id="58" name="TextBox 57"/>
          <p:cNvSpPr txBox="1"/>
          <p:nvPr/>
        </p:nvSpPr>
        <p:spPr>
          <a:xfrm>
            <a:off x="2550968" y="3204075"/>
            <a:ext cx="667097" cy="715581"/>
          </a:xfrm>
          <a:prstGeom prst="rect">
            <a:avLst/>
          </a:prstGeom>
          <a:solidFill>
            <a:schemeClr val="bg2"/>
          </a:solidFill>
        </p:spPr>
        <p:txBody>
          <a:bodyPr wrap="square" rtlCol="0">
            <a:spAutoFit/>
          </a:bodyPr>
          <a:lstStyle/>
          <a:p>
            <a:pPr algn="r" defTabSz="685800"/>
            <a:r>
              <a:rPr lang="ar-KW" sz="675" dirty="0">
                <a:solidFill>
                  <a:prstClr val="black"/>
                </a:solidFill>
                <a:latin typeface="Calibri" panose="020F0502020204030204"/>
                <a:cs typeface="mohammad bold art 1" pitchFamily="2" charset="-78"/>
              </a:rPr>
              <a:t>يجب حيازة السهم كما في نهاية هذا اليوم للحصول على التوزيعات. </a:t>
            </a:r>
            <a:endParaRPr lang="en-US" sz="675" dirty="0">
              <a:solidFill>
                <a:prstClr val="black"/>
              </a:solidFill>
              <a:latin typeface="Calibri" panose="020F0502020204030204"/>
              <a:cs typeface="mohammad bold art 1" pitchFamily="2" charset="-78"/>
            </a:endParaRPr>
          </a:p>
        </p:txBody>
      </p:sp>
      <p:sp>
        <p:nvSpPr>
          <p:cNvPr id="60" name="TextBox 59"/>
          <p:cNvSpPr txBox="1"/>
          <p:nvPr/>
        </p:nvSpPr>
        <p:spPr>
          <a:xfrm>
            <a:off x="1449042" y="2904032"/>
            <a:ext cx="667097" cy="230832"/>
          </a:xfrm>
          <a:prstGeom prst="rect">
            <a:avLst/>
          </a:prstGeom>
          <a:solidFill>
            <a:schemeClr val="tx1">
              <a:lumMod val="65000"/>
              <a:lumOff val="35000"/>
            </a:schemeClr>
          </a:solidFill>
        </p:spPr>
        <p:txBody>
          <a:bodyPr wrap="square" rtlCol="0">
            <a:spAutoFit/>
          </a:bodyPr>
          <a:lstStyle/>
          <a:p>
            <a:pPr algn="ctr" defTabSz="685800"/>
            <a:r>
              <a:rPr lang="ar-KW" sz="900" dirty="0">
                <a:solidFill>
                  <a:schemeClr val="bg1"/>
                </a:solidFill>
                <a:latin typeface="Calibri" panose="020F0502020204030204"/>
                <a:cs typeface="mohammad bold art 1" pitchFamily="2" charset="-78"/>
              </a:rPr>
              <a:t>المقاصة</a:t>
            </a:r>
            <a:endParaRPr lang="en-US" sz="900" dirty="0">
              <a:solidFill>
                <a:schemeClr val="bg1"/>
              </a:solidFill>
              <a:latin typeface="Calibri" panose="020F0502020204030204"/>
              <a:cs typeface="mohammad bold art 1" pitchFamily="2" charset="-78"/>
            </a:endParaRPr>
          </a:p>
        </p:txBody>
      </p:sp>
      <p:sp>
        <p:nvSpPr>
          <p:cNvPr id="61" name="TextBox 60"/>
          <p:cNvSpPr txBox="1"/>
          <p:nvPr/>
        </p:nvSpPr>
        <p:spPr>
          <a:xfrm>
            <a:off x="1449042" y="3204075"/>
            <a:ext cx="667097" cy="819455"/>
          </a:xfrm>
          <a:prstGeom prst="rect">
            <a:avLst/>
          </a:prstGeom>
          <a:solidFill>
            <a:schemeClr val="bg2"/>
          </a:solidFill>
        </p:spPr>
        <p:txBody>
          <a:bodyPr wrap="square" rtlCol="0">
            <a:spAutoFit/>
          </a:bodyPr>
          <a:lstStyle/>
          <a:p>
            <a:pPr algn="r" defTabSz="685800"/>
            <a:r>
              <a:rPr lang="ar-KW" sz="675" dirty="0">
                <a:solidFill>
                  <a:prstClr val="black"/>
                </a:solidFill>
                <a:latin typeface="Calibri" panose="020F0502020204030204"/>
                <a:cs typeface="mohammad bold art 1" pitchFamily="2" charset="-78"/>
              </a:rPr>
              <a:t>تحديد المساهمين المسجلين في سجلات الشركة والمستحقين للتوزيعات. </a:t>
            </a:r>
            <a:endParaRPr lang="en-US" sz="675" dirty="0">
              <a:solidFill>
                <a:prstClr val="black"/>
              </a:solidFill>
              <a:latin typeface="Calibri" panose="020F0502020204030204"/>
              <a:cs typeface="mohammad bold art 1" pitchFamily="2" charset="-78"/>
            </a:endParaRPr>
          </a:p>
        </p:txBody>
      </p:sp>
      <p:sp>
        <p:nvSpPr>
          <p:cNvPr id="62" name="TextBox 61"/>
          <p:cNvSpPr txBox="1"/>
          <p:nvPr/>
        </p:nvSpPr>
        <p:spPr>
          <a:xfrm>
            <a:off x="603712" y="2893497"/>
            <a:ext cx="667097" cy="230832"/>
          </a:xfrm>
          <a:prstGeom prst="rect">
            <a:avLst/>
          </a:prstGeom>
          <a:solidFill>
            <a:schemeClr val="tx1">
              <a:lumMod val="65000"/>
              <a:lumOff val="35000"/>
            </a:schemeClr>
          </a:solidFill>
        </p:spPr>
        <p:txBody>
          <a:bodyPr wrap="square" rtlCol="0">
            <a:spAutoFit/>
          </a:bodyPr>
          <a:lstStyle/>
          <a:p>
            <a:pPr algn="ctr" defTabSz="685800"/>
            <a:r>
              <a:rPr lang="ar-KW" sz="900" dirty="0" smtClean="0">
                <a:solidFill>
                  <a:schemeClr val="bg1"/>
                </a:solidFill>
                <a:latin typeface="Calibri" panose="020F0502020204030204"/>
                <a:cs typeface="mohammad bold art 1" pitchFamily="2" charset="-78"/>
              </a:rPr>
              <a:t>المقاصة</a:t>
            </a:r>
            <a:endParaRPr lang="en-US" sz="900" dirty="0">
              <a:solidFill>
                <a:schemeClr val="bg1"/>
              </a:solidFill>
              <a:latin typeface="Calibri" panose="020F0502020204030204"/>
              <a:cs typeface="mohammad bold art 1" pitchFamily="2" charset="-78"/>
            </a:endParaRPr>
          </a:p>
        </p:txBody>
      </p:sp>
      <p:sp>
        <p:nvSpPr>
          <p:cNvPr id="63" name="TextBox 62"/>
          <p:cNvSpPr txBox="1"/>
          <p:nvPr/>
        </p:nvSpPr>
        <p:spPr>
          <a:xfrm>
            <a:off x="603712" y="3193540"/>
            <a:ext cx="667097" cy="819455"/>
          </a:xfrm>
          <a:prstGeom prst="rect">
            <a:avLst/>
          </a:prstGeom>
          <a:solidFill>
            <a:schemeClr val="bg2"/>
          </a:solidFill>
        </p:spPr>
        <p:txBody>
          <a:bodyPr wrap="square" rtlCol="0">
            <a:spAutoFit/>
          </a:bodyPr>
          <a:lstStyle/>
          <a:p>
            <a:pPr algn="r" defTabSz="685800"/>
            <a:r>
              <a:rPr lang="ar-KW" sz="675" dirty="0">
                <a:solidFill>
                  <a:prstClr val="black"/>
                </a:solidFill>
                <a:latin typeface="Calibri" panose="020F0502020204030204"/>
                <a:cs typeface="mohammad bold art 1" pitchFamily="2" charset="-78"/>
              </a:rPr>
              <a:t>توزيع الأرباح على المساهمين المسجلين في سجلات الشركة يوم الاستحقاق.</a:t>
            </a:r>
            <a:endParaRPr lang="en-US" sz="675" dirty="0">
              <a:solidFill>
                <a:prstClr val="black"/>
              </a:solidFill>
              <a:latin typeface="Calibri" panose="020F0502020204030204"/>
              <a:cs typeface="mohammad bold art 1" pitchFamily="2" charset="-78"/>
            </a:endParaRPr>
          </a:p>
        </p:txBody>
      </p:sp>
      <p:sp>
        <p:nvSpPr>
          <p:cNvPr id="41" name="TextBox 40"/>
          <p:cNvSpPr txBox="1"/>
          <p:nvPr/>
        </p:nvSpPr>
        <p:spPr>
          <a:xfrm>
            <a:off x="3975563" y="1315403"/>
            <a:ext cx="4578234" cy="300082"/>
          </a:xfrm>
          <a:prstGeom prst="rect">
            <a:avLst/>
          </a:prstGeom>
          <a:noFill/>
        </p:spPr>
        <p:txBody>
          <a:bodyPr wrap="square" rtlCol="0">
            <a:spAutoFit/>
          </a:bodyPr>
          <a:lstStyle/>
          <a:p>
            <a:pPr algn="r" defTabSz="685800"/>
            <a:r>
              <a:rPr lang="ar-KW" sz="1350" dirty="0">
                <a:solidFill>
                  <a:prstClr val="black"/>
                </a:solidFill>
                <a:latin typeface="Calibri" panose="020F0502020204030204"/>
                <a:cs typeface="mohammad bold art 1" pitchFamily="2" charset="-78"/>
              </a:rPr>
              <a:t>مثال توضيحي – إجراءات استحقاقات الأسهم </a:t>
            </a:r>
            <a:endParaRPr lang="en-US" sz="1350" dirty="0">
              <a:solidFill>
                <a:prstClr val="black"/>
              </a:solidFill>
              <a:latin typeface="Calibri" panose="020F0502020204030204"/>
              <a:cs typeface="mohammad bold art 1" pitchFamily="2" charset="-78"/>
            </a:endParaRPr>
          </a:p>
        </p:txBody>
      </p:sp>
      <p:cxnSp>
        <p:nvCxnSpPr>
          <p:cNvPr id="5" name="Straight Arrow Connector 4"/>
          <p:cNvCxnSpPr>
            <a:stCxn id="11" idx="1"/>
          </p:cNvCxnSpPr>
          <p:nvPr/>
        </p:nvCxnSpPr>
        <p:spPr>
          <a:xfrm flipH="1">
            <a:off x="4086225" y="2565516"/>
            <a:ext cx="1960764" cy="6997"/>
          </a:xfrm>
          <a:prstGeom prst="straightConnector1">
            <a:avLst/>
          </a:prstGeom>
          <a:ln w="38100">
            <a:solidFill>
              <a:srgbClr val="00206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4558412" y="2497161"/>
            <a:ext cx="946248" cy="348910"/>
          </a:xfrm>
          <a:prstGeom prst="rect">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ar-KW" sz="825" dirty="0">
                <a:solidFill>
                  <a:prstClr val="black"/>
                </a:solidFill>
                <a:latin typeface="Calibri" panose="020F0502020204030204"/>
                <a:cs typeface="mohammad bold art 1" pitchFamily="2" charset="-78"/>
              </a:rPr>
              <a:t>الإعلان في البورصة</a:t>
            </a:r>
            <a:endParaRPr lang="en-US" sz="825" dirty="0">
              <a:solidFill>
                <a:prstClr val="black"/>
              </a:solidFill>
              <a:latin typeface="Calibri" panose="020F0502020204030204"/>
              <a:cs typeface="mohammad bold art 1" pitchFamily="2" charset="-78"/>
            </a:endParaRPr>
          </a:p>
        </p:txBody>
      </p:sp>
      <p:sp>
        <p:nvSpPr>
          <p:cNvPr id="46" name="Rectangle 45"/>
          <p:cNvSpPr/>
          <p:nvPr/>
        </p:nvSpPr>
        <p:spPr>
          <a:xfrm>
            <a:off x="4042225" y="2340582"/>
            <a:ext cx="44000" cy="546959"/>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350">
              <a:solidFill>
                <a:prstClr val="white"/>
              </a:solidFill>
              <a:latin typeface="Calibri" panose="020F0502020204030204"/>
            </a:endParaRPr>
          </a:p>
        </p:txBody>
      </p:sp>
      <p:sp>
        <p:nvSpPr>
          <p:cNvPr id="14" name="Rectangle 13"/>
          <p:cNvSpPr/>
          <p:nvPr/>
        </p:nvSpPr>
        <p:spPr>
          <a:xfrm>
            <a:off x="3660468" y="2913105"/>
            <a:ext cx="851515" cy="219291"/>
          </a:xfrm>
          <a:prstGeom prst="rect">
            <a:avLst/>
          </a:prstGeom>
        </p:spPr>
        <p:txBody>
          <a:bodyPr wrap="none">
            <a:spAutoFit/>
          </a:bodyPr>
          <a:lstStyle/>
          <a:p>
            <a:pPr algn="ctr" defTabSz="685800"/>
            <a:r>
              <a:rPr lang="ar-KW" sz="825" dirty="0">
                <a:solidFill>
                  <a:srgbClr val="002060"/>
                </a:solidFill>
                <a:latin typeface="Calibri" panose="020F0502020204030204"/>
                <a:cs typeface="mohammad bold art 1" pitchFamily="2" charset="-78"/>
              </a:rPr>
              <a:t>الاثنين 12 يونيو</a:t>
            </a:r>
            <a:endParaRPr lang="en-US" sz="825" dirty="0">
              <a:solidFill>
                <a:srgbClr val="002060"/>
              </a:solidFill>
              <a:latin typeface="Calibri" panose="020F0502020204030204"/>
              <a:cs typeface="mohammad bold art 1" pitchFamily="2" charset="-78"/>
            </a:endParaRPr>
          </a:p>
        </p:txBody>
      </p:sp>
      <p:sp>
        <p:nvSpPr>
          <p:cNvPr id="54" name="Rectangle 53"/>
          <p:cNvSpPr/>
          <p:nvPr/>
        </p:nvSpPr>
        <p:spPr>
          <a:xfrm>
            <a:off x="3654148" y="2340582"/>
            <a:ext cx="36104" cy="993174"/>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US" sz="1350">
              <a:solidFill>
                <a:prstClr val="white"/>
              </a:solidFill>
              <a:latin typeface="Calibri" panose="020F0502020204030204"/>
            </a:endParaRPr>
          </a:p>
        </p:txBody>
      </p:sp>
      <p:sp>
        <p:nvSpPr>
          <p:cNvPr id="57" name="Rectangle 56"/>
          <p:cNvSpPr/>
          <p:nvPr/>
        </p:nvSpPr>
        <p:spPr>
          <a:xfrm>
            <a:off x="3499452" y="3341150"/>
            <a:ext cx="851515" cy="219291"/>
          </a:xfrm>
          <a:prstGeom prst="rect">
            <a:avLst/>
          </a:prstGeom>
        </p:spPr>
        <p:txBody>
          <a:bodyPr wrap="none">
            <a:spAutoFit/>
          </a:bodyPr>
          <a:lstStyle/>
          <a:p>
            <a:pPr algn="ctr" defTabSz="685800"/>
            <a:r>
              <a:rPr lang="ar-KW" sz="825" dirty="0">
                <a:solidFill>
                  <a:srgbClr val="002060"/>
                </a:solidFill>
                <a:latin typeface="Calibri" panose="020F0502020204030204"/>
                <a:cs typeface="mohammad bold art 1" pitchFamily="2" charset="-78"/>
              </a:rPr>
              <a:t>الأربعاء 14 يونيو</a:t>
            </a:r>
            <a:endParaRPr lang="en-US" sz="825" dirty="0">
              <a:solidFill>
                <a:srgbClr val="002060"/>
              </a:solidFill>
              <a:latin typeface="Calibri" panose="020F0502020204030204"/>
              <a:cs typeface="mohammad bold art 1" pitchFamily="2" charset="-78"/>
            </a:endParaRPr>
          </a:p>
        </p:txBody>
      </p:sp>
      <p:sp>
        <p:nvSpPr>
          <p:cNvPr id="59" name="Rectangle 58"/>
          <p:cNvSpPr/>
          <p:nvPr/>
        </p:nvSpPr>
        <p:spPr>
          <a:xfrm>
            <a:off x="3382102" y="2514655"/>
            <a:ext cx="566458" cy="147179"/>
          </a:xfrm>
          <a:prstGeom prst="rect">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ar-KW" sz="825" dirty="0">
                <a:solidFill>
                  <a:prstClr val="black"/>
                </a:solidFill>
                <a:latin typeface="Calibri" panose="020F0502020204030204"/>
                <a:cs typeface="mohammad bold art 1" pitchFamily="2" charset="-78"/>
              </a:rPr>
              <a:t>التأكيد</a:t>
            </a:r>
            <a:endParaRPr lang="en-US" sz="825" dirty="0">
              <a:solidFill>
                <a:prstClr val="black"/>
              </a:solidFill>
              <a:latin typeface="Calibri" panose="020F0502020204030204"/>
              <a:cs typeface="mohammad bold art 1" pitchFamily="2" charset="-78"/>
            </a:endParaRPr>
          </a:p>
        </p:txBody>
      </p:sp>
      <p:sp>
        <p:nvSpPr>
          <p:cNvPr id="49" name="clipart_cross"/>
          <p:cNvSpPr>
            <a:spLocks/>
          </p:cNvSpPr>
          <p:nvPr/>
        </p:nvSpPr>
        <p:spPr bwMode="gray">
          <a:xfrm>
            <a:off x="5504660" y="4684382"/>
            <a:ext cx="258229" cy="230565"/>
          </a:xfrm>
          <a:custGeom>
            <a:avLst/>
            <a:gdLst>
              <a:gd name="T0" fmla="*/ 2147483647 w 324"/>
              <a:gd name="T1" fmla="*/ 2147483647 h 403"/>
              <a:gd name="T2" fmla="*/ 2147483647 w 324"/>
              <a:gd name="T3" fmla="*/ 2147483647 h 403"/>
              <a:gd name="T4" fmla="*/ 2147483647 w 324"/>
              <a:gd name="T5" fmla="*/ 2147483647 h 403"/>
              <a:gd name="T6" fmla="*/ 2147483647 w 324"/>
              <a:gd name="T7" fmla="*/ 2147483647 h 403"/>
              <a:gd name="T8" fmla="*/ 2147483647 w 324"/>
              <a:gd name="T9" fmla="*/ 2147483647 h 403"/>
              <a:gd name="T10" fmla="*/ 2147483647 w 324"/>
              <a:gd name="T11" fmla="*/ 2147483647 h 403"/>
              <a:gd name="T12" fmla="*/ 2147483647 w 324"/>
              <a:gd name="T13" fmla="*/ 2147483647 h 403"/>
              <a:gd name="T14" fmla="*/ 2147483647 w 324"/>
              <a:gd name="T15" fmla="*/ 2147483647 h 403"/>
              <a:gd name="T16" fmla="*/ 2147483647 w 324"/>
              <a:gd name="T17" fmla="*/ 2147483647 h 403"/>
              <a:gd name="T18" fmla="*/ 2147483647 w 324"/>
              <a:gd name="T19" fmla="*/ 2147483647 h 403"/>
              <a:gd name="T20" fmla="*/ 2147483647 w 324"/>
              <a:gd name="T21" fmla="*/ 2147483647 h 403"/>
              <a:gd name="T22" fmla="*/ 2147483647 w 324"/>
              <a:gd name="T23" fmla="*/ 2147483647 h 403"/>
              <a:gd name="T24" fmla="*/ 2147483647 w 324"/>
              <a:gd name="T25" fmla="*/ 2147483647 h 40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24"/>
              <a:gd name="T40" fmla="*/ 0 h 403"/>
              <a:gd name="T41" fmla="*/ 324 w 324"/>
              <a:gd name="T42" fmla="*/ 403 h 40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24" h="403">
                <a:moveTo>
                  <a:pt x="8" y="363"/>
                </a:moveTo>
                <a:cubicBezTo>
                  <a:pt x="8" y="363"/>
                  <a:pt x="49" y="278"/>
                  <a:pt x="127" y="208"/>
                </a:cubicBezTo>
                <a:cubicBezTo>
                  <a:pt x="87" y="122"/>
                  <a:pt x="84" y="64"/>
                  <a:pt x="84" y="33"/>
                </a:cubicBezTo>
                <a:cubicBezTo>
                  <a:pt x="84" y="2"/>
                  <a:pt x="113" y="0"/>
                  <a:pt x="128" y="19"/>
                </a:cubicBezTo>
                <a:cubicBezTo>
                  <a:pt x="128" y="19"/>
                  <a:pt x="141" y="89"/>
                  <a:pt x="175" y="145"/>
                </a:cubicBezTo>
                <a:cubicBezTo>
                  <a:pt x="250" y="52"/>
                  <a:pt x="290" y="27"/>
                  <a:pt x="290" y="27"/>
                </a:cubicBezTo>
                <a:cubicBezTo>
                  <a:pt x="320" y="35"/>
                  <a:pt x="324" y="63"/>
                  <a:pt x="324" y="63"/>
                </a:cubicBezTo>
                <a:cubicBezTo>
                  <a:pt x="311" y="95"/>
                  <a:pt x="259" y="124"/>
                  <a:pt x="212" y="216"/>
                </a:cubicBezTo>
                <a:cubicBezTo>
                  <a:pt x="203" y="266"/>
                  <a:pt x="263" y="330"/>
                  <a:pt x="268" y="361"/>
                </a:cubicBezTo>
                <a:cubicBezTo>
                  <a:pt x="256" y="377"/>
                  <a:pt x="260" y="377"/>
                  <a:pt x="240" y="389"/>
                </a:cubicBezTo>
                <a:cubicBezTo>
                  <a:pt x="240" y="389"/>
                  <a:pt x="188" y="340"/>
                  <a:pt x="154" y="280"/>
                </a:cubicBezTo>
                <a:cubicBezTo>
                  <a:pt x="113" y="315"/>
                  <a:pt x="102" y="339"/>
                  <a:pt x="38" y="403"/>
                </a:cubicBezTo>
                <a:cubicBezTo>
                  <a:pt x="38" y="403"/>
                  <a:pt x="0" y="401"/>
                  <a:pt x="8" y="363"/>
                </a:cubicBezTo>
                <a:close/>
              </a:path>
            </a:pathLst>
          </a:custGeom>
          <a:solidFill>
            <a:srgbClr val="CC0000">
              <a:alpha val="60000"/>
            </a:srgbClr>
          </a:solidFill>
          <a:ln w="12700" cap="flat" cmpd="sng">
            <a:noFill/>
            <a:prstDash val="solid"/>
            <a:round/>
            <a:headEnd type="none" w="med" len="med"/>
            <a:tailEnd type="none" w="med" len="med"/>
          </a:ln>
        </p:spPr>
        <p:txBody>
          <a:bodyPr wrap="none" tIns="68580" bIns="68580" anchor="ctr"/>
          <a:lstStyle/>
          <a:p>
            <a:pPr fontAlgn="base">
              <a:spcBef>
                <a:spcPct val="0"/>
              </a:spcBef>
              <a:spcAft>
                <a:spcPct val="0"/>
              </a:spcAft>
            </a:pPr>
            <a:endParaRPr lang="en-US" sz="1050" b="1" dirty="0">
              <a:solidFill>
                <a:srgbClr val="000000"/>
              </a:solidFill>
              <a:latin typeface="Arial" pitchFamily="34" charset="0"/>
              <a:cs typeface="Arial" pitchFamily="34" charset="0"/>
            </a:endParaRPr>
          </a:p>
        </p:txBody>
      </p:sp>
      <p:cxnSp>
        <p:nvCxnSpPr>
          <p:cNvPr id="25" name="Straight Arrow Connector 24"/>
          <p:cNvCxnSpPr/>
          <p:nvPr/>
        </p:nvCxnSpPr>
        <p:spPr>
          <a:xfrm>
            <a:off x="4888624" y="4402875"/>
            <a:ext cx="580901" cy="325375"/>
          </a:xfrm>
          <a:prstGeom prst="straightConnector1">
            <a:avLst/>
          </a:prstGeom>
          <a:ln>
            <a:solidFill>
              <a:srgbClr val="002060"/>
            </a:solidFill>
            <a:tailEnd type="triangle"/>
          </a:ln>
        </p:spPr>
        <p:style>
          <a:lnRef idx="1">
            <a:schemeClr val="accent1"/>
          </a:lnRef>
          <a:fillRef idx="0">
            <a:schemeClr val="accent1"/>
          </a:fillRef>
          <a:effectRef idx="0">
            <a:schemeClr val="accent1"/>
          </a:effectRef>
          <a:fontRef idx="minor">
            <a:schemeClr val="tx1"/>
          </a:fontRef>
        </p:style>
      </p:cxnSp>
      <p:sp>
        <p:nvSpPr>
          <p:cNvPr id="64" name="clipart_tick"/>
          <p:cNvSpPr>
            <a:spLocks/>
          </p:cNvSpPr>
          <p:nvPr/>
        </p:nvSpPr>
        <p:spPr bwMode="gray">
          <a:xfrm>
            <a:off x="4074060" y="4781488"/>
            <a:ext cx="207252" cy="150184"/>
          </a:xfrm>
          <a:custGeom>
            <a:avLst/>
            <a:gdLst>
              <a:gd name="T0" fmla="*/ 2147483647 w 352"/>
              <a:gd name="T1" fmla="*/ 2147483647 h 380"/>
              <a:gd name="T2" fmla="*/ 2147483647 w 352"/>
              <a:gd name="T3" fmla="*/ 2147483647 h 380"/>
              <a:gd name="T4" fmla="*/ 2147483647 w 352"/>
              <a:gd name="T5" fmla="*/ 2147483647 h 380"/>
              <a:gd name="T6" fmla="*/ 2147483647 w 352"/>
              <a:gd name="T7" fmla="*/ 2147483647 h 380"/>
              <a:gd name="T8" fmla="*/ 2147483647 w 352"/>
              <a:gd name="T9" fmla="*/ 2147483647 h 380"/>
              <a:gd name="T10" fmla="*/ 2147483647 w 352"/>
              <a:gd name="T11" fmla="*/ 2147483647 h 380"/>
              <a:gd name="T12" fmla="*/ 2147483647 w 352"/>
              <a:gd name="T13" fmla="*/ 2147483647 h 380"/>
              <a:gd name="T14" fmla="*/ 2147483647 w 352"/>
              <a:gd name="T15" fmla="*/ 2147483647 h 380"/>
              <a:gd name="T16" fmla="*/ 0 60000 65536"/>
              <a:gd name="T17" fmla="*/ 0 60000 65536"/>
              <a:gd name="T18" fmla="*/ 0 60000 65536"/>
              <a:gd name="T19" fmla="*/ 0 60000 65536"/>
              <a:gd name="T20" fmla="*/ 0 60000 65536"/>
              <a:gd name="T21" fmla="*/ 0 60000 65536"/>
              <a:gd name="T22" fmla="*/ 0 60000 65536"/>
              <a:gd name="T23" fmla="*/ 0 60000 65536"/>
              <a:gd name="T24" fmla="*/ 0 w 352"/>
              <a:gd name="T25" fmla="*/ 0 h 380"/>
              <a:gd name="T26" fmla="*/ 352 w 352"/>
              <a:gd name="T27" fmla="*/ 380 h 38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52" h="380">
                <a:moveTo>
                  <a:pt x="2" y="264"/>
                </a:moveTo>
                <a:cubicBezTo>
                  <a:pt x="42" y="304"/>
                  <a:pt x="56" y="361"/>
                  <a:pt x="78" y="380"/>
                </a:cubicBezTo>
                <a:cubicBezTo>
                  <a:pt x="105" y="379"/>
                  <a:pt x="132" y="378"/>
                  <a:pt x="132" y="378"/>
                </a:cubicBezTo>
                <a:cubicBezTo>
                  <a:pt x="190" y="174"/>
                  <a:pt x="352" y="26"/>
                  <a:pt x="352" y="26"/>
                </a:cubicBezTo>
                <a:cubicBezTo>
                  <a:pt x="318" y="0"/>
                  <a:pt x="296" y="14"/>
                  <a:pt x="296" y="14"/>
                </a:cubicBezTo>
                <a:cubicBezTo>
                  <a:pt x="296" y="14"/>
                  <a:pt x="186" y="130"/>
                  <a:pt x="102" y="304"/>
                </a:cubicBezTo>
                <a:cubicBezTo>
                  <a:pt x="86" y="258"/>
                  <a:pt x="28" y="242"/>
                  <a:pt x="28" y="242"/>
                </a:cubicBezTo>
                <a:cubicBezTo>
                  <a:pt x="28" y="242"/>
                  <a:pt x="0" y="246"/>
                  <a:pt x="2" y="264"/>
                </a:cubicBezTo>
                <a:close/>
              </a:path>
            </a:pathLst>
          </a:custGeom>
          <a:solidFill>
            <a:srgbClr val="06C245">
              <a:alpha val="60000"/>
            </a:srgbClr>
          </a:solidFill>
          <a:ln w="9525" cap="flat" cmpd="sng">
            <a:noFill/>
            <a:prstDash val="solid"/>
            <a:round/>
            <a:headEnd type="none" w="med" len="med"/>
            <a:tailEnd type="none" w="med" len="med"/>
          </a:ln>
        </p:spPr>
        <p:txBody>
          <a:bodyPr tIns="68580" bIns="68580" anchor="ctr"/>
          <a:lstStyle/>
          <a:p>
            <a:pPr fontAlgn="base">
              <a:spcBef>
                <a:spcPct val="0"/>
              </a:spcBef>
              <a:spcAft>
                <a:spcPct val="0"/>
              </a:spcAft>
            </a:pPr>
            <a:endParaRPr lang="en-US" sz="1050" b="1" dirty="0">
              <a:solidFill>
                <a:srgbClr val="000000"/>
              </a:solidFill>
              <a:latin typeface="Arial" pitchFamily="34" charset="0"/>
              <a:cs typeface="Arial" pitchFamily="34" charset="0"/>
            </a:endParaRPr>
          </a:p>
        </p:txBody>
      </p:sp>
      <p:pic>
        <p:nvPicPr>
          <p:cNvPr id="6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68" name="Straight Connector 67"/>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9" name="Title 1"/>
          <p:cNvSpPr txBox="1">
            <a:spLocks/>
          </p:cNvSpPr>
          <p:nvPr/>
        </p:nvSpPr>
        <p:spPr>
          <a:xfrm>
            <a:off x="2809874" y="274638"/>
            <a:ext cx="5876925"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lgn="r" rtl="1" fontAlgn="base">
              <a:spcAft>
                <a:spcPct val="0"/>
              </a:spcAft>
            </a:pPr>
            <a:r>
              <a:rPr lang="ar-KW" sz="2800" b="1" dirty="0">
                <a:solidFill>
                  <a:srgbClr val="1F497D"/>
                </a:solidFill>
                <a:latin typeface="Sakkal Majalla" pitchFamily="2" charset="-78"/>
                <a:cs typeface="mohammad bold art 1" pitchFamily="2" charset="-78"/>
              </a:rPr>
              <a:t>2.2 آلية استحقاقات الأسهم</a:t>
            </a:r>
            <a:endParaRPr kumimoji="0" lang="en-US" sz="3600" b="1" i="0" u="none" strike="noStrike" kern="1200" cap="none" spc="0" normalizeH="0" baseline="0" noProof="0" dirty="0">
              <a:ln>
                <a:noFill/>
              </a:ln>
              <a:solidFill>
                <a:srgbClr val="1F497D"/>
              </a:solidFill>
              <a:effectLst/>
              <a:uLnTx/>
              <a:uFillTx/>
              <a:latin typeface="Sakkal Majalla" pitchFamily="2" charset="-78"/>
              <a:ea typeface="+mj-ea"/>
              <a:cs typeface="mohammad bold art 1" pitchFamily="2" charset="-78"/>
            </a:endParaRPr>
          </a:p>
        </p:txBody>
      </p:sp>
      <p:sp>
        <p:nvSpPr>
          <p:cNvPr id="2" name="Slide Number Placeholder 1"/>
          <p:cNvSpPr>
            <a:spLocks noGrp="1"/>
          </p:cNvSpPr>
          <p:nvPr>
            <p:ph type="sldNum" sz="quarter" idx="12"/>
          </p:nvPr>
        </p:nvSpPr>
        <p:spPr/>
        <p:txBody>
          <a:bodyPr/>
          <a:lstStyle/>
          <a:p>
            <a:fld id="{0F57E2B6-C7F3-4DD0-A1C0-E30056BA666F}" type="slidenum">
              <a:rPr lang="en-US" smtClean="0"/>
              <a:t>16</a:t>
            </a:fld>
            <a:endParaRPr lang="en-US"/>
          </a:p>
        </p:txBody>
      </p:sp>
    </p:spTree>
    <p:extLst>
      <p:ext uri="{BB962C8B-B14F-4D97-AF65-F5344CB8AC3E}">
        <p14:creationId xmlns:p14="http://schemas.microsoft.com/office/powerpoint/2010/main" val="38512380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2800" b="1" dirty="0" smtClean="0">
                <a:solidFill>
                  <a:schemeClr val="tx2"/>
                </a:solidFill>
                <a:latin typeface="Sakkal Majalla" pitchFamily="2" charset="-78"/>
                <a:cs typeface="mohammad bold art 1" pitchFamily="2" charset="-78"/>
              </a:rPr>
              <a:t>2.3 طرح مفهوم الضمانات</a:t>
            </a:r>
            <a:endParaRPr lang="en-US" sz="2800" b="1"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457200" y="1600200"/>
            <a:ext cx="8229600" cy="4525963"/>
          </a:xfrm>
        </p:spPr>
        <p:txBody>
          <a:bodyPr>
            <a:normAutofit/>
          </a:bodyPr>
          <a:lstStyle/>
          <a:p>
            <a:pPr algn="just" rtl="1" fontAlgn="base">
              <a:spcAft>
                <a:spcPct val="0"/>
              </a:spcAft>
            </a:pPr>
            <a:r>
              <a:rPr lang="ar-KW" sz="1600" dirty="0" smtClean="0">
                <a:cs typeface="mohammad bold art 1" pitchFamily="2" charset="-78"/>
              </a:rPr>
              <a:t>سيتم </a:t>
            </a:r>
            <a:r>
              <a:rPr lang="ar-KW" sz="1600" dirty="0">
                <a:cs typeface="mohammad bold art 1" pitchFamily="2" charset="-78"/>
              </a:rPr>
              <a:t>مواجهة مخاطر الإخفاقات الناتجة عن التداول وتغطيتها من خلال عدة مستويات حماية ووفقاً للترتيب </a:t>
            </a:r>
            <a:r>
              <a:rPr lang="ar-KW" sz="1600" dirty="0" smtClean="0">
                <a:cs typeface="mohammad bold art 1" pitchFamily="2" charset="-78"/>
              </a:rPr>
              <a:t>التالي: </a:t>
            </a:r>
          </a:p>
          <a:p>
            <a:pPr marL="457200" lvl="1" indent="0" algn="just" rtl="1" fontAlgn="base">
              <a:spcAft>
                <a:spcPct val="0"/>
              </a:spcAft>
              <a:buNone/>
            </a:pPr>
            <a:endParaRPr lang="ar-KW" sz="1600" dirty="0" smtClean="0">
              <a:cs typeface="mohammad bold art 1" pitchFamily="2" charset="-78"/>
            </a:endParaRPr>
          </a:p>
          <a:p>
            <a:pPr marL="0" lvl="0" indent="0" algn="r" fontAlgn="base">
              <a:spcAft>
                <a:spcPct val="0"/>
              </a:spcAft>
              <a:buNone/>
            </a:pPr>
            <a:endParaRPr lang="en-US" sz="1800" dirty="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17</a:t>
            </a:fld>
            <a:endParaRPr lang="en-US" dirty="0">
              <a:solidFill>
                <a:prstClr val="black">
                  <a:tint val="75000"/>
                </a:prstClr>
              </a:solidFill>
            </a:endParaRP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8" name="Diagram 7"/>
          <p:cNvGraphicFramePr/>
          <p:nvPr>
            <p:extLst>
              <p:ext uri="{D42A27DB-BD31-4B8C-83A1-F6EECF244321}">
                <p14:modId xmlns:p14="http://schemas.microsoft.com/office/powerpoint/2010/main" val="2165281569"/>
              </p:ext>
            </p:extLst>
          </p:nvPr>
        </p:nvGraphicFramePr>
        <p:xfrm>
          <a:off x="533400" y="2411761"/>
          <a:ext cx="8001000" cy="310547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24376741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2800" b="1" dirty="0" smtClean="0">
                <a:solidFill>
                  <a:schemeClr val="tx2"/>
                </a:solidFill>
                <a:latin typeface="Sakkal Majalla" pitchFamily="2" charset="-78"/>
                <a:cs typeface="mohammad bold art 1" pitchFamily="2" charset="-78"/>
              </a:rPr>
              <a:t>2.4 وحدات التغيير السعري</a:t>
            </a:r>
            <a:r>
              <a:rPr lang="en-US" sz="2800" b="1" dirty="0" smtClean="0">
                <a:solidFill>
                  <a:schemeClr val="tx2"/>
                </a:solidFill>
                <a:latin typeface="Sakkal Majalla" pitchFamily="2" charset="-78"/>
                <a:cs typeface="mohammad bold art 1" pitchFamily="2" charset="-78"/>
              </a:rPr>
              <a:t> Ticks Size </a:t>
            </a:r>
            <a:endParaRPr lang="en-US" sz="2800" b="1"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457200" y="1600200"/>
            <a:ext cx="8229600" cy="4525963"/>
          </a:xfrm>
        </p:spPr>
        <p:txBody>
          <a:bodyPr>
            <a:normAutofit/>
          </a:bodyPr>
          <a:lstStyle/>
          <a:p>
            <a:pPr algn="just" rtl="1" fontAlgn="base">
              <a:spcAft>
                <a:spcPct val="0"/>
              </a:spcAft>
            </a:pPr>
            <a:r>
              <a:rPr lang="ar-KW" sz="1600" dirty="0" smtClean="0">
                <a:cs typeface="mohammad bold art 1" pitchFamily="2" charset="-78"/>
              </a:rPr>
              <a:t>سيتم تغيير </a:t>
            </a:r>
            <a:r>
              <a:rPr lang="ar-KW" sz="1600" dirty="0">
                <a:cs typeface="mohammad bold art 1" pitchFamily="2" charset="-78"/>
              </a:rPr>
              <a:t>وحدات التغيير السعري للسهم بحيث تصبح حجم حركة الوحدات السعرية بمقدار 0.1  فلس للأسهم التي أسعارها أقل من 101 فلس، و 1 فلس للأسهم التي أسعارها 101 فلس أو أكثر. </a:t>
            </a:r>
            <a:endParaRPr lang="ar-KW" sz="1600" dirty="0" smtClean="0">
              <a:cs typeface="mohammad bold art 1" pitchFamily="2" charset="-78"/>
            </a:endParaRPr>
          </a:p>
          <a:p>
            <a:pPr algn="just" rtl="1" fontAlgn="base">
              <a:spcAft>
                <a:spcPct val="0"/>
              </a:spcAft>
            </a:pPr>
            <a:endParaRPr lang="ar-KW" sz="1600" dirty="0">
              <a:cs typeface="mohammad bold art 1" pitchFamily="2" charset="-78"/>
            </a:endParaRPr>
          </a:p>
          <a:p>
            <a:pPr algn="just" rtl="1" fontAlgn="base">
              <a:spcAft>
                <a:spcPct val="0"/>
              </a:spcAft>
            </a:pPr>
            <a:r>
              <a:rPr lang="ar-KW" sz="1600" dirty="0" smtClean="0">
                <a:cs typeface="mohammad bold art 1" pitchFamily="2" charset="-78"/>
              </a:rPr>
              <a:t>يساعد هذا التغيير، على سبيل المثال لا الحصر، على الآتي:</a:t>
            </a:r>
          </a:p>
          <a:p>
            <a:pPr lvl="1" algn="just" rtl="1" fontAlgn="base">
              <a:spcAft>
                <a:spcPct val="0"/>
              </a:spcAft>
            </a:pPr>
            <a:r>
              <a:rPr lang="ar-KW" sz="1200" dirty="0" smtClean="0">
                <a:cs typeface="mohammad bold art 1" pitchFamily="2" charset="-78"/>
              </a:rPr>
              <a:t> زيادة الخيارات المتاحة للمتداولين عند وضع أمر البيع أو الشراء للسهم</a:t>
            </a:r>
            <a:r>
              <a:rPr lang="en-US" sz="1200" dirty="0">
                <a:cs typeface="mohammad bold art 1" pitchFamily="2" charset="-78"/>
              </a:rPr>
              <a:t>.</a:t>
            </a:r>
            <a:endParaRPr lang="ar-KW" sz="1200" dirty="0" smtClean="0">
              <a:cs typeface="mohammad bold art 1" pitchFamily="2" charset="-78"/>
            </a:endParaRPr>
          </a:p>
          <a:p>
            <a:pPr lvl="1" algn="just" rtl="1" fontAlgn="base">
              <a:spcAft>
                <a:spcPct val="0"/>
              </a:spcAft>
            </a:pPr>
            <a:r>
              <a:rPr lang="ar-KW" sz="1200" dirty="0" smtClean="0">
                <a:cs typeface="mohammad bold art 1" pitchFamily="2" charset="-78"/>
              </a:rPr>
              <a:t>دعم عمل صانع السوق </a:t>
            </a:r>
            <a:r>
              <a:rPr lang="ar-KW" sz="1200" dirty="0" smtClean="0">
                <a:latin typeface="Calibri" panose="020F0502020204030204" pitchFamily="34" charset="0"/>
                <a:ea typeface="Calibri" panose="020F0502020204030204" pitchFamily="34" charset="0"/>
                <a:cs typeface="mohammad bold art 1" pitchFamily="2" charset="-78"/>
              </a:rPr>
              <a:t>عن </a:t>
            </a:r>
            <a:r>
              <a:rPr lang="ar-KW" sz="1200" dirty="0">
                <a:latin typeface="Calibri" panose="020F0502020204030204" pitchFamily="34" charset="0"/>
                <a:ea typeface="Calibri" panose="020F0502020204030204" pitchFamily="34" charset="0"/>
                <a:cs typeface="mohammad bold art 1" pitchFamily="2" charset="-78"/>
              </a:rPr>
              <a:t>طريق زيادة المرونة في تسعير الفرق بين سعر طلب وعرض صانع السوق للأسهم أو ما يعرف بالـ </a:t>
            </a:r>
            <a:r>
              <a:rPr lang="en-US" sz="1200" dirty="0" smtClean="0">
                <a:latin typeface="Calibri" panose="020F0502020204030204" pitchFamily="34" charset="0"/>
                <a:ea typeface="Calibri" panose="020F0502020204030204" pitchFamily="34" charset="0"/>
                <a:cs typeface="mohammad bold art 1" pitchFamily="2" charset="-78"/>
              </a:rPr>
              <a:t>Spread</a:t>
            </a:r>
            <a:r>
              <a:rPr lang="ar-KW" sz="1200" dirty="0" smtClean="0">
                <a:latin typeface="Calibri" panose="020F0502020204030204" pitchFamily="34" charset="0"/>
                <a:ea typeface="Calibri" panose="020F0502020204030204" pitchFamily="34" charset="0"/>
                <a:cs typeface="mohammad bold art 1" pitchFamily="2" charset="-78"/>
              </a:rPr>
              <a:t>. </a:t>
            </a:r>
          </a:p>
          <a:p>
            <a:pPr lvl="1" algn="just" rtl="1" fontAlgn="base">
              <a:spcAft>
                <a:spcPct val="0"/>
              </a:spcAft>
            </a:pPr>
            <a:endParaRPr lang="ar-KW" sz="1200" dirty="0">
              <a:latin typeface="Calibri" panose="020F0502020204030204" pitchFamily="34" charset="0"/>
              <a:cs typeface="mohammad bold art 1" pitchFamily="2" charset="-78"/>
            </a:endParaRPr>
          </a:p>
          <a:p>
            <a:pPr algn="just" rtl="1" fontAlgn="base">
              <a:spcAft>
                <a:spcPct val="0"/>
              </a:spcAft>
            </a:pPr>
            <a:r>
              <a:rPr lang="ar-KW" sz="1600" dirty="0">
                <a:latin typeface="Calibri" panose="020F0502020204030204" pitchFamily="34" charset="0"/>
                <a:cs typeface="mohammad bold art 1" pitchFamily="2" charset="-78"/>
              </a:rPr>
              <a:t>يلخص الجداول أدناه كيفية تحرك السهم وفقاً للتغييرات التي سيتم تطبيقها في حجم حركة الوحدات السعرية. </a:t>
            </a:r>
            <a:endParaRPr lang="ar-KW" sz="1600" dirty="0" smtClean="0">
              <a:latin typeface="Calibri" panose="020F0502020204030204" pitchFamily="34" charset="0"/>
              <a:cs typeface="mohammad bold art 1" pitchFamily="2" charset="-78"/>
            </a:endParaRPr>
          </a:p>
          <a:p>
            <a:pPr marL="0" indent="0" algn="just" rtl="1" fontAlgn="base">
              <a:spcAft>
                <a:spcPct val="0"/>
              </a:spcAft>
              <a:buNone/>
            </a:pPr>
            <a:endParaRPr lang="ar-KW" sz="1600" dirty="0" smtClean="0">
              <a:latin typeface="Calibri" panose="020F0502020204030204" pitchFamily="34" charset="0"/>
              <a:cs typeface="mohammad bold art 1" pitchFamily="2" charset="-78"/>
            </a:endParaRPr>
          </a:p>
          <a:p>
            <a:pPr marL="0" indent="0" algn="just" rtl="1" fontAlgn="base">
              <a:spcAft>
                <a:spcPct val="0"/>
              </a:spcAft>
              <a:buNone/>
            </a:pPr>
            <a:endParaRPr lang="ar-KW" sz="1600" dirty="0">
              <a:latin typeface="Calibri" panose="020F0502020204030204" pitchFamily="34" charset="0"/>
              <a:cs typeface="mohammad bold art 1" pitchFamily="2" charset="-78"/>
            </a:endParaRPr>
          </a:p>
          <a:p>
            <a:pPr marL="0" indent="0" algn="just" rtl="1" fontAlgn="base">
              <a:spcAft>
                <a:spcPct val="0"/>
              </a:spcAft>
              <a:buNone/>
            </a:pPr>
            <a:endParaRPr lang="ar-KW" sz="1600" dirty="0" smtClean="0">
              <a:cs typeface="mohammad bold art 1" pitchFamily="2" charset="-78"/>
            </a:endParaRPr>
          </a:p>
          <a:p>
            <a:pPr marL="0" lvl="0" indent="0" algn="r" fontAlgn="base">
              <a:spcAft>
                <a:spcPct val="0"/>
              </a:spcAft>
              <a:buNone/>
            </a:pPr>
            <a:endParaRPr lang="en-US" sz="1800" dirty="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18</a:t>
            </a:fld>
            <a:endParaRPr lang="en-US" dirty="0">
              <a:solidFill>
                <a:prstClr val="black">
                  <a:tint val="75000"/>
                </a:prstClr>
              </a:solidFill>
            </a:endParaRP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5" name="Table 4"/>
          <p:cNvGraphicFramePr>
            <a:graphicFrameLocks noGrp="1"/>
          </p:cNvGraphicFramePr>
          <p:nvPr>
            <p:extLst>
              <p:ext uri="{D42A27DB-BD31-4B8C-83A1-F6EECF244321}">
                <p14:modId xmlns:p14="http://schemas.microsoft.com/office/powerpoint/2010/main" val="2241162443"/>
              </p:ext>
            </p:extLst>
          </p:nvPr>
        </p:nvGraphicFramePr>
        <p:xfrm>
          <a:off x="611560" y="4365104"/>
          <a:ext cx="7629151" cy="684849"/>
        </p:xfrm>
        <a:graphic>
          <a:graphicData uri="http://schemas.openxmlformats.org/drawingml/2006/table">
            <a:tbl>
              <a:tblPr rtl="1" firstRow="1" firstCol="1" bandRow="1"/>
              <a:tblGrid>
                <a:gridCol w="2821328">
                  <a:extLst>
                    <a:ext uri="{9D8B030D-6E8A-4147-A177-3AD203B41FA5}">
                      <a16:colId xmlns:a16="http://schemas.microsoft.com/office/drawing/2014/main" val="17895498"/>
                    </a:ext>
                  </a:extLst>
                </a:gridCol>
                <a:gridCol w="4807823">
                  <a:extLst>
                    <a:ext uri="{9D8B030D-6E8A-4147-A177-3AD203B41FA5}">
                      <a16:colId xmlns:a16="http://schemas.microsoft.com/office/drawing/2014/main" val="923316794"/>
                    </a:ext>
                  </a:extLst>
                </a:gridCol>
              </a:tblGrid>
              <a:tr h="0">
                <a:tc>
                  <a:txBody>
                    <a:bodyPr/>
                    <a:lstStyle/>
                    <a:p>
                      <a:pPr marL="0" marR="0" algn="just" rtl="1">
                        <a:lnSpc>
                          <a:spcPct val="107000"/>
                        </a:lnSpc>
                        <a:spcBef>
                          <a:spcPts val="0"/>
                        </a:spcBef>
                        <a:spcAft>
                          <a:spcPts val="0"/>
                        </a:spcAft>
                      </a:pPr>
                      <a:r>
                        <a:rPr lang="ar-KW" sz="1400" dirty="0">
                          <a:solidFill>
                            <a:schemeClr val="tx1"/>
                          </a:solidFill>
                          <a:effectLst/>
                          <a:latin typeface="Calibri" panose="020F0502020204030204" pitchFamily="34" charset="0"/>
                          <a:ea typeface="Calibri" panose="020F0502020204030204" pitchFamily="34" charset="0"/>
                          <a:cs typeface="mohammad bold art 1" pitchFamily="2" charset="-78"/>
                        </a:rPr>
                        <a:t>المدى السعري للسهم </a:t>
                      </a:r>
                      <a:endParaRPr lang="en-US" sz="18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rtl="1">
                        <a:lnSpc>
                          <a:spcPct val="107000"/>
                        </a:lnSpc>
                        <a:spcBef>
                          <a:spcPts val="0"/>
                        </a:spcBef>
                        <a:spcAft>
                          <a:spcPts val="0"/>
                        </a:spcAft>
                      </a:pPr>
                      <a:r>
                        <a:rPr lang="ar-KW" sz="1400" dirty="0">
                          <a:solidFill>
                            <a:schemeClr val="tx1"/>
                          </a:solidFill>
                          <a:effectLst/>
                          <a:latin typeface="Calibri" panose="020F0502020204030204" pitchFamily="34" charset="0"/>
                          <a:ea typeface="Calibri" panose="020F0502020204030204" pitchFamily="34" charset="0"/>
                          <a:cs typeface="mohammad bold art 1" pitchFamily="2" charset="-78"/>
                        </a:rPr>
                        <a:t>حجم حركة الوحدات السعرية</a:t>
                      </a:r>
                      <a:endParaRPr lang="en-US" sz="18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922439645"/>
                  </a:ext>
                </a:extLst>
              </a:tr>
              <a:tr h="0">
                <a:tc>
                  <a:txBody>
                    <a:bodyPr/>
                    <a:lstStyle/>
                    <a:p>
                      <a:pPr marL="0" marR="0" algn="just" rtl="1">
                        <a:lnSpc>
                          <a:spcPct val="107000"/>
                        </a:lnSpc>
                        <a:spcBef>
                          <a:spcPts val="0"/>
                        </a:spcBef>
                        <a:spcAft>
                          <a:spcPts val="0"/>
                        </a:spcAft>
                      </a:pPr>
                      <a:r>
                        <a:rPr lang="ar-KW" sz="1400">
                          <a:effectLst/>
                          <a:latin typeface="Calibri" panose="020F0502020204030204" pitchFamily="34" charset="0"/>
                          <a:ea typeface="Calibri" panose="020F0502020204030204" pitchFamily="34" charset="0"/>
                          <a:cs typeface="mohammad bold art 1" pitchFamily="2" charset="-78"/>
                        </a:rPr>
                        <a:t>من 0.1 فلس إلى 100.99 فلس</a:t>
                      </a:r>
                      <a:endParaRPr lang="en-US" sz="1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07000"/>
                        </a:lnSpc>
                        <a:spcBef>
                          <a:spcPts val="0"/>
                        </a:spcBef>
                        <a:spcAft>
                          <a:spcPts val="0"/>
                        </a:spcAft>
                      </a:pPr>
                      <a:r>
                        <a:rPr lang="ar-KW" sz="1400" dirty="0">
                          <a:effectLst/>
                          <a:latin typeface="Calibri" panose="020F0502020204030204" pitchFamily="34" charset="0"/>
                          <a:ea typeface="Calibri" panose="020F0502020204030204" pitchFamily="34" charset="0"/>
                          <a:cs typeface="mohammad bold art 1" pitchFamily="2" charset="-78"/>
                        </a:rPr>
                        <a:t>0.1 فلس (عُشر من الفلس)</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95621853"/>
                  </a:ext>
                </a:extLst>
              </a:tr>
              <a:tr h="0">
                <a:tc>
                  <a:txBody>
                    <a:bodyPr/>
                    <a:lstStyle/>
                    <a:p>
                      <a:pPr marL="0" marR="0" algn="just" rtl="1">
                        <a:lnSpc>
                          <a:spcPct val="107000"/>
                        </a:lnSpc>
                        <a:spcBef>
                          <a:spcPts val="0"/>
                        </a:spcBef>
                        <a:spcAft>
                          <a:spcPts val="0"/>
                        </a:spcAft>
                      </a:pPr>
                      <a:r>
                        <a:rPr lang="ar-KW" sz="1400">
                          <a:effectLst/>
                          <a:latin typeface="Calibri" panose="020F0502020204030204" pitchFamily="34" charset="0"/>
                          <a:ea typeface="Calibri" panose="020F0502020204030204" pitchFamily="34" charset="0"/>
                          <a:cs typeface="mohammad bold art 1" pitchFamily="2" charset="-78"/>
                        </a:rPr>
                        <a:t>من  101 فلس وما أكثر</a:t>
                      </a:r>
                      <a:endParaRPr lang="en-US" sz="1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07000"/>
                        </a:lnSpc>
                        <a:spcBef>
                          <a:spcPts val="0"/>
                        </a:spcBef>
                        <a:spcAft>
                          <a:spcPts val="0"/>
                        </a:spcAft>
                      </a:pPr>
                      <a:r>
                        <a:rPr lang="ar-KW" sz="1400" dirty="0">
                          <a:effectLst/>
                          <a:latin typeface="Calibri" panose="020F0502020204030204" pitchFamily="34" charset="0"/>
                          <a:ea typeface="Calibri" panose="020F0502020204030204" pitchFamily="34" charset="0"/>
                          <a:cs typeface="mohammad bold art 1" pitchFamily="2" charset="-78"/>
                        </a:rPr>
                        <a:t>1 فلس (فلس واحد)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44070850"/>
                  </a:ext>
                </a:extLst>
              </a:tr>
            </a:tbl>
          </a:graphicData>
        </a:graphic>
      </p:graphicFrame>
    </p:spTree>
    <p:extLst>
      <p:ext uri="{BB962C8B-B14F-4D97-AF65-F5344CB8AC3E}">
        <p14:creationId xmlns:p14="http://schemas.microsoft.com/office/powerpoint/2010/main" val="311472956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2800" b="1" dirty="0" smtClean="0">
                <a:solidFill>
                  <a:schemeClr val="tx2"/>
                </a:solidFill>
                <a:latin typeface="Sakkal Majalla" pitchFamily="2" charset="-78"/>
                <a:cs typeface="mohammad bold art 1" pitchFamily="2" charset="-78"/>
              </a:rPr>
              <a:t>2.5 الحدود السعرية </a:t>
            </a:r>
            <a:r>
              <a:rPr lang="en-US" sz="2800" b="1" dirty="0" smtClean="0">
                <a:solidFill>
                  <a:schemeClr val="tx2"/>
                </a:solidFill>
                <a:latin typeface="Sakkal Majalla" pitchFamily="2" charset="-78"/>
                <a:cs typeface="mohammad bold art 1" pitchFamily="2" charset="-78"/>
              </a:rPr>
              <a:t>Price Limits </a:t>
            </a:r>
            <a:endParaRPr lang="en-US" sz="2800" b="1"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457200" y="1600200"/>
            <a:ext cx="8229600" cy="4525963"/>
          </a:xfrm>
        </p:spPr>
        <p:txBody>
          <a:bodyPr>
            <a:normAutofit/>
          </a:bodyPr>
          <a:lstStyle/>
          <a:p>
            <a:pPr algn="just" rtl="1" fontAlgn="base">
              <a:spcAft>
                <a:spcPct val="0"/>
              </a:spcAft>
            </a:pPr>
            <a:r>
              <a:rPr lang="ar-KW" sz="1600" dirty="0">
                <a:latin typeface="Calibri" panose="020F0502020204030204" pitchFamily="34" charset="0"/>
                <a:ea typeface="Calibri" panose="020F0502020204030204" pitchFamily="34" charset="0"/>
                <a:cs typeface="mohammad bold art 1" pitchFamily="2" charset="-78"/>
              </a:rPr>
              <a:t>سيتم تغيير آلية تحديد الحد الأعلى والحد الأدنى للسهم في اليوم الواحد بحيث سيكون ربطها بنسبة مئوية بدلاً من حركة الوحدات السعرية. </a:t>
            </a:r>
            <a:endParaRPr lang="en-US" sz="1600" dirty="0" smtClean="0">
              <a:latin typeface="Calibri" panose="020F0502020204030204" pitchFamily="34" charset="0"/>
              <a:ea typeface="Calibri" panose="020F0502020204030204" pitchFamily="34" charset="0"/>
              <a:cs typeface="mohammad bold art 1" pitchFamily="2" charset="-78"/>
            </a:endParaRPr>
          </a:p>
          <a:p>
            <a:pPr algn="just" rtl="1" fontAlgn="base">
              <a:spcAft>
                <a:spcPct val="0"/>
              </a:spcAft>
            </a:pPr>
            <a:endParaRPr lang="en-US" sz="1600" dirty="0">
              <a:latin typeface="Calibri" panose="020F0502020204030204" pitchFamily="34" charset="0"/>
              <a:cs typeface="mohammad bold art 1" pitchFamily="2" charset="-78"/>
            </a:endParaRPr>
          </a:p>
          <a:p>
            <a:pPr algn="just" rtl="1" fontAlgn="base">
              <a:spcAft>
                <a:spcPct val="0"/>
              </a:spcAft>
            </a:pPr>
            <a:r>
              <a:rPr lang="ar-KW" sz="1600" dirty="0">
                <a:cs typeface="mohammad bold art 1" pitchFamily="2" charset="-78"/>
              </a:rPr>
              <a:t>ستكون النسبة المئوية للحد الأعلى والأدنى للسهم 20% من السعر المرجعي في يوم التداول </a:t>
            </a:r>
            <a:r>
              <a:rPr lang="ar-KW" sz="1600" dirty="0" smtClean="0">
                <a:cs typeface="mohammad bold art 1" pitchFamily="2" charset="-78"/>
              </a:rPr>
              <a:t>الواحد.</a:t>
            </a:r>
            <a:endParaRPr lang="ar-KW" sz="1600" dirty="0">
              <a:cs typeface="mohammad bold art 1" pitchFamily="2" charset="-78"/>
            </a:endParaRPr>
          </a:p>
          <a:p>
            <a:pPr lvl="1" algn="just" rtl="1" fontAlgn="base">
              <a:spcAft>
                <a:spcPct val="0"/>
              </a:spcAft>
            </a:pPr>
            <a:endParaRPr lang="ar-KW" sz="1200" dirty="0">
              <a:latin typeface="Calibri" panose="020F0502020204030204" pitchFamily="34" charset="0"/>
              <a:cs typeface="mohammad bold art 1" pitchFamily="2" charset="-78"/>
            </a:endParaRPr>
          </a:p>
          <a:p>
            <a:pPr algn="just" rtl="1" fontAlgn="base">
              <a:spcAft>
                <a:spcPct val="0"/>
              </a:spcAft>
            </a:pPr>
            <a:r>
              <a:rPr lang="ar-KW" sz="1600" dirty="0" smtClean="0">
                <a:latin typeface="Calibri" panose="020F0502020204030204" pitchFamily="34" charset="0"/>
                <a:cs typeface="mohammad bold art 1" pitchFamily="2" charset="-78"/>
              </a:rPr>
              <a:t>يوضح الجدول أدناه مقارنة بين الحد الأعلى والأدنى المتاحين وفق الآلية الحالية والآلية التي سيتم تطبيقها قريباً عند أسعار أساس مختلفة. </a:t>
            </a:r>
          </a:p>
          <a:p>
            <a:pPr algn="just" rtl="1" fontAlgn="base">
              <a:spcAft>
                <a:spcPct val="0"/>
              </a:spcAft>
            </a:pPr>
            <a:endParaRPr lang="ar-KW" sz="1600" dirty="0">
              <a:latin typeface="Calibri" panose="020F0502020204030204" pitchFamily="34" charset="0"/>
              <a:cs typeface="mohammad bold art 1" pitchFamily="2" charset="-78"/>
            </a:endParaRPr>
          </a:p>
          <a:p>
            <a:pPr marL="0" indent="0" algn="just" rtl="1" fontAlgn="base">
              <a:spcAft>
                <a:spcPct val="0"/>
              </a:spcAft>
              <a:buNone/>
            </a:pPr>
            <a:endParaRPr lang="ar-KW" sz="1600" dirty="0" smtClean="0">
              <a:latin typeface="Calibri" panose="020F0502020204030204" pitchFamily="34" charset="0"/>
              <a:cs typeface="mohammad bold art 1" pitchFamily="2" charset="-78"/>
            </a:endParaRPr>
          </a:p>
          <a:p>
            <a:pPr marL="0" indent="0" algn="just" rtl="1" fontAlgn="base">
              <a:spcAft>
                <a:spcPct val="0"/>
              </a:spcAft>
              <a:buNone/>
            </a:pPr>
            <a:endParaRPr lang="ar-KW" sz="1600" dirty="0">
              <a:latin typeface="Calibri" panose="020F0502020204030204" pitchFamily="34" charset="0"/>
              <a:cs typeface="mohammad bold art 1" pitchFamily="2" charset="-78"/>
            </a:endParaRPr>
          </a:p>
          <a:p>
            <a:pPr marL="0" indent="0" algn="just" rtl="1" fontAlgn="base">
              <a:spcAft>
                <a:spcPct val="0"/>
              </a:spcAft>
              <a:buNone/>
            </a:pPr>
            <a:endParaRPr lang="ar-KW" sz="1600" dirty="0" smtClean="0">
              <a:cs typeface="mohammad bold art 1" pitchFamily="2" charset="-78"/>
            </a:endParaRPr>
          </a:p>
          <a:p>
            <a:pPr marL="0" lvl="0" indent="0" algn="r" fontAlgn="base">
              <a:spcAft>
                <a:spcPct val="0"/>
              </a:spcAft>
              <a:buNone/>
            </a:pPr>
            <a:endParaRPr lang="en-US" sz="1800" dirty="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19</a:t>
            </a:fld>
            <a:endParaRPr lang="en-US" dirty="0">
              <a:solidFill>
                <a:prstClr val="black">
                  <a:tint val="75000"/>
                </a:prstClr>
              </a:solidFill>
            </a:endParaRP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6" name="Table 5"/>
          <p:cNvGraphicFramePr>
            <a:graphicFrameLocks noGrp="1"/>
          </p:cNvGraphicFramePr>
          <p:nvPr>
            <p:extLst>
              <p:ext uri="{D42A27DB-BD31-4B8C-83A1-F6EECF244321}">
                <p14:modId xmlns:p14="http://schemas.microsoft.com/office/powerpoint/2010/main" val="2944159575"/>
              </p:ext>
            </p:extLst>
          </p:nvPr>
        </p:nvGraphicFramePr>
        <p:xfrm>
          <a:off x="694242" y="3880317"/>
          <a:ext cx="7840158" cy="1304544"/>
        </p:xfrm>
        <a:graphic>
          <a:graphicData uri="http://schemas.openxmlformats.org/drawingml/2006/table">
            <a:tbl>
              <a:tblPr rtl="1" firstRow="1" firstCol="1" bandRow="1"/>
              <a:tblGrid>
                <a:gridCol w="2606728">
                  <a:extLst>
                    <a:ext uri="{9D8B030D-6E8A-4147-A177-3AD203B41FA5}">
                      <a16:colId xmlns:a16="http://schemas.microsoft.com/office/drawing/2014/main" val="177383"/>
                    </a:ext>
                  </a:extLst>
                </a:gridCol>
                <a:gridCol w="1306360">
                  <a:extLst>
                    <a:ext uri="{9D8B030D-6E8A-4147-A177-3AD203B41FA5}">
                      <a16:colId xmlns:a16="http://schemas.microsoft.com/office/drawing/2014/main" val="520553487"/>
                    </a:ext>
                  </a:extLst>
                </a:gridCol>
                <a:gridCol w="1306360">
                  <a:extLst>
                    <a:ext uri="{9D8B030D-6E8A-4147-A177-3AD203B41FA5}">
                      <a16:colId xmlns:a16="http://schemas.microsoft.com/office/drawing/2014/main" val="4284222072"/>
                    </a:ext>
                  </a:extLst>
                </a:gridCol>
                <a:gridCol w="1310355">
                  <a:extLst>
                    <a:ext uri="{9D8B030D-6E8A-4147-A177-3AD203B41FA5}">
                      <a16:colId xmlns:a16="http://schemas.microsoft.com/office/drawing/2014/main" val="1480528522"/>
                    </a:ext>
                  </a:extLst>
                </a:gridCol>
                <a:gridCol w="1310355">
                  <a:extLst>
                    <a:ext uri="{9D8B030D-6E8A-4147-A177-3AD203B41FA5}">
                      <a16:colId xmlns:a16="http://schemas.microsoft.com/office/drawing/2014/main" val="492620575"/>
                    </a:ext>
                  </a:extLst>
                </a:gridCol>
              </a:tblGrid>
              <a:tr h="0">
                <a:tc>
                  <a:txBody>
                    <a:bodyPr/>
                    <a:lstStyle/>
                    <a:p>
                      <a:pPr marL="0" marR="0" algn="just" rtl="1">
                        <a:lnSpc>
                          <a:spcPct val="107000"/>
                        </a:lnSpc>
                        <a:spcBef>
                          <a:spcPts val="0"/>
                        </a:spcBef>
                        <a:spcAft>
                          <a:spcPts val="0"/>
                        </a:spcAft>
                      </a:pPr>
                      <a:r>
                        <a:rPr lang="ar-KW" sz="1000" dirty="0">
                          <a:effectLst/>
                          <a:latin typeface="Calibri" panose="020F0502020204030204" pitchFamily="34" charset="0"/>
                          <a:ea typeface="Calibri" panose="020F0502020204030204" pitchFamily="34" charset="0"/>
                          <a:cs typeface="mohammad bold art 1" pitchFamily="2" charset="-78"/>
                        </a:rPr>
                        <a:t>سعر الأساس </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gridSpan="2">
                  <a:txBody>
                    <a:bodyPr/>
                    <a:lstStyle/>
                    <a:p>
                      <a:pPr marL="0" marR="0" algn="ctr" rtl="1">
                        <a:lnSpc>
                          <a:spcPct val="107000"/>
                        </a:lnSpc>
                        <a:spcBef>
                          <a:spcPts val="0"/>
                        </a:spcBef>
                        <a:spcAft>
                          <a:spcPts val="0"/>
                        </a:spcAft>
                      </a:pPr>
                      <a:r>
                        <a:rPr lang="ar-KW" sz="1000">
                          <a:effectLst/>
                          <a:latin typeface="Calibri" panose="020F0502020204030204" pitchFamily="34" charset="0"/>
                          <a:ea typeface="Calibri" panose="020F0502020204030204" pitchFamily="34" charset="0"/>
                          <a:cs typeface="mohammad bold art 1" pitchFamily="2" charset="-78"/>
                        </a:rPr>
                        <a:t>الآلية الحالية</a:t>
                      </a:r>
                      <a:endParaRPr lang="en-US" sz="110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07000"/>
                        </a:lnSpc>
                        <a:spcBef>
                          <a:spcPts val="0"/>
                        </a:spcBef>
                        <a:spcAft>
                          <a:spcPts val="0"/>
                        </a:spcAft>
                      </a:pPr>
                      <a:r>
                        <a:rPr lang="ar-KW" sz="1000">
                          <a:effectLst/>
                          <a:latin typeface="Calibri" panose="020F0502020204030204" pitchFamily="34" charset="0"/>
                          <a:ea typeface="Calibri" panose="020F0502020204030204" pitchFamily="34" charset="0"/>
                          <a:cs typeface="mohammad bold art 1" pitchFamily="2" charset="-78"/>
                        </a:rPr>
                        <a:t>(5 وحدات سعرية)</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hMerge="1">
                  <a:txBody>
                    <a:bodyPr/>
                    <a:lstStyle/>
                    <a:p>
                      <a:endParaRPr lang="en-US"/>
                    </a:p>
                  </a:txBody>
                  <a:tcPr/>
                </a:tc>
                <a:tc gridSpan="2">
                  <a:txBody>
                    <a:bodyPr/>
                    <a:lstStyle/>
                    <a:p>
                      <a:pPr marL="0" marR="0" algn="ctr" rtl="1">
                        <a:lnSpc>
                          <a:spcPct val="107000"/>
                        </a:lnSpc>
                        <a:spcBef>
                          <a:spcPts val="0"/>
                        </a:spcBef>
                        <a:spcAft>
                          <a:spcPts val="0"/>
                        </a:spcAft>
                      </a:pPr>
                      <a:r>
                        <a:rPr lang="ar-KW" sz="1000">
                          <a:effectLst/>
                          <a:latin typeface="Calibri" panose="020F0502020204030204" pitchFamily="34" charset="0"/>
                          <a:ea typeface="Calibri" panose="020F0502020204030204" pitchFamily="34" charset="0"/>
                          <a:cs typeface="mohammad bold art 1" pitchFamily="2" charset="-78"/>
                        </a:rPr>
                        <a:t>الآلية الجديدة</a:t>
                      </a:r>
                      <a:endParaRPr lang="en-US" sz="110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07000"/>
                        </a:lnSpc>
                        <a:spcBef>
                          <a:spcPts val="0"/>
                        </a:spcBef>
                        <a:spcAft>
                          <a:spcPts val="0"/>
                        </a:spcAft>
                      </a:pPr>
                      <a:r>
                        <a:rPr lang="ar-KW" sz="1000">
                          <a:effectLst/>
                          <a:latin typeface="Calibri" panose="020F0502020204030204" pitchFamily="34" charset="0"/>
                          <a:ea typeface="Calibri" panose="020F0502020204030204" pitchFamily="34" charset="0"/>
                          <a:cs typeface="mohammad bold art 1" pitchFamily="2" charset="-78"/>
                        </a:rPr>
                        <a:t>(20% من سعر الأساس)</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hMerge="1">
                  <a:txBody>
                    <a:bodyPr/>
                    <a:lstStyle/>
                    <a:p>
                      <a:endParaRPr lang="en-US"/>
                    </a:p>
                  </a:txBody>
                  <a:tcPr/>
                </a:tc>
                <a:extLst>
                  <a:ext uri="{0D108BD9-81ED-4DB2-BD59-A6C34878D82A}">
                    <a16:rowId xmlns:a16="http://schemas.microsoft.com/office/drawing/2014/main" val="261690596"/>
                  </a:ext>
                </a:extLst>
              </a:tr>
              <a:tr h="0">
                <a:tc>
                  <a:txBody>
                    <a:bodyPr/>
                    <a:lstStyle/>
                    <a:p>
                      <a:pPr marL="0" marR="0" algn="just" rtl="1">
                        <a:lnSpc>
                          <a:spcPct val="107000"/>
                        </a:lnSpc>
                        <a:spcBef>
                          <a:spcPts val="0"/>
                        </a:spcBef>
                        <a:spcAft>
                          <a:spcPts val="0"/>
                        </a:spcAft>
                      </a:pPr>
                      <a:r>
                        <a:rPr lang="ar-KW" sz="1000">
                          <a:effectLst/>
                          <a:latin typeface="Calibri" panose="020F0502020204030204" pitchFamily="34" charset="0"/>
                          <a:ea typeface="Calibri" panose="020F0502020204030204" pitchFamily="34" charset="0"/>
                          <a:cs typeface="mohammad bold art 1" pitchFamily="2" charset="-78"/>
                        </a:rPr>
                        <a:t>80 فلس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7000"/>
                        </a:lnSpc>
                        <a:spcBef>
                          <a:spcPts val="0"/>
                        </a:spcBef>
                        <a:spcAft>
                          <a:spcPts val="0"/>
                        </a:spcAft>
                      </a:pPr>
                      <a:r>
                        <a:rPr lang="ar-KW" sz="1000">
                          <a:effectLst/>
                          <a:latin typeface="Calibri" panose="020F0502020204030204" pitchFamily="34" charset="0"/>
                          <a:ea typeface="Calibri" panose="020F0502020204030204" pitchFamily="34" charset="0"/>
                          <a:cs typeface="mohammad bold art 1" pitchFamily="2" charset="-78"/>
                        </a:rPr>
                        <a:t>حد أعلى</a:t>
                      </a:r>
                      <a:endParaRPr lang="en-US" sz="110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07000"/>
                        </a:lnSpc>
                        <a:spcBef>
                          <a:spcPts val="0"/>
                        </a:spcBef>
                        <a:spcAft>
                          <a:spcPts val="0"/>
                        </a:spcAft>
                      </a:pPr>
                      <a:r>
                        <a:rPr lang="ar-KW" sz="1000">
                          <a:effectLst/>
                          <a:latin typeface="Calibri" panose="020F0502020204030204" pitchFamily="34" charset="0"/>
                          <a:ea typeface="Calibri" panose="020F0502020204030204" pitchFamily="34" charset="0"/>
                          <a:cs typeface="mohammad bold art 1" pitchFamily="2" charset="-78"/>
                        </a:rPr>
                        <a:t>85 فلس</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7000"/>
                        </a:lnSpc>
                        <a:spcBef>
                          <a:spcPts val="0"/>
                        </a:spcBef>
                        <a:spcAft>
                          <a:spcPts val="0"/>
                        </a:spcAft>
                      </a:pPr>
                      <a:r>
                        <a:rPr lang="ar-KW" sz="1000">
                          <a:effectLst/>
                          <a:latin typeface="Calibri" panose="020F0502020204030204" pitchFamily="34" charset="0"/>
                          <a:ea typeface="Calibri" panose="020F0502020204030204" pitchFamily="34" charset="0"/>
                          <a:cs typeface="mohammad bold art 1" pitchFamily="2" charset="-78"/>
                        </a:rPr>
                        <a:t>حد أدنى</a:t>
                      </a:r>
                      <a:endParaRPr lang="en-US" sz="110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07000"/>
                        </a:lnSpc>
                        <a:spcBef>
                          <a:spcPts val="0"/>
                        </a:spcBef>
                        <a:spcAft>
                          <a:spcPts val="0"/>
                        </a:spcAft>
                      </a:pPr>
                      <a:r>
                        <a:rPr lang="ar-KW" sz="1000">
                          <a:effectLst/>
                          <a:latin typeface="Calibri" panose="020F0502020204030204" pitchFamily="34" charset="0"/>
                          <a:ea typeface="Calibri" panose="020F0502020204030204" pitchFamily="34" charset="0"/>
                          <a:cs typeface="mohammad bold art 1" pitchFamily="2" charset="-78"/>
                        </a:rPr>
                        <a:t>75 فلس</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7000"/>
                        </a:lnSpc>
                        <a:spcBef>
                          <a:spcPts val="0"/>
                        </a:spcBef>
                        <a:spcAft>
                          <a:spcPts val="0"/>
                        </a:spcAft>
                      </a:pPr>
                      <a:r>
                        <a:rPr lang="ar-KW" sz="1000">
                          <a:effectLst/>
                          <a:latin typeface="Calibri" panose="020F0502020204030204" pitchFamily="34" charset="0"/>
                          <a:ea typeface="Calibri" panose="020F0502020204030204" pitchFamily="34" charset="0"/>
                          <a:cs typeface="mohammad bold art 1" pitchFamily="2" charset="-78"/>
                        </a:rPr>
                        <a:t>حد أعلى</a:t>
                      </a:r>
                      <a:endParaRPr lang="en-US" sz="110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07000"/>
                        </a:lnSpc>
                        <a:spcBef>
                          <a:spcPts val="0"/>
                        </a:spcBef>
                        <a:spcAft>
                          <a:spcPts val="0"/>
                        </a:spcAft>
                      </a:pPr>
                      <a:r>
                        <a:rPr lang="ar-KW" sz="1000">
                          <a:effectLst/>
                          <a:latin typeface="Calibri" panose="020F0502020204030204" pitchFamily="34" charset="0"/>
                          <a:ea typeface="Calibri" panose="020F0502020204030204" pitchFamily="34" charset="0"/>
                          <a:cs typeface="mohammad bold art 1" pitchFamily="2" charset="-78"/>
                        </a:rPr>
                        <a:t>96 فلس</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7000"/>
                        </a:lnSpc>
                        <a:spcBef>
                          <a:spcPts val="0"/>
                        </a:spcBef>
                        <a:spcAft>
                          <a:spcPts val="0"/>
                        </a:spcAft>
                      </a:pPr>
                      <a:r>
                        <a:rPr lang="ar-KW" sz="1000">
                          <a:effectLst/>
                          <a:latin typeface="Calibri" panose="020F0502020204030204" pitchFamily="34" charset="0"/>
                          <a:ea typeface="Calibri" panose="020F0502020204030204" pitchFamily="34" charset="0"/>
                          <a:cs typeface="mohammad bold art 1" pitchFamily="2" charset="-78"/>
                        </a:rPr>
                        <a:t>حد أدنى</a:t>
                      </a:r>
                      <a:endParaRPr lang="en-US" sz="110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07000"/>
                        </a:lnSpc>
                        <a:spcBef>
                          <a:spcPts val="0"/>
                        </a:spcBef>
                        <a:spcAft>
                          <a:spcPts val="0"/>
                        </a:spcAft>
                      </a:pPr>
                      <a:r>
                        <a:rPr lang="ar-KW" sz="1000">
                          <a:effectLst/>
                          <a:latin typeface="Calibri" panose="020F0502020204030204" pitchFamily="34" charset="0"/>
                          <a:ea typeface="Calibri" panose="020F0502020204030204" pitchFamily="34" charset="0"/>
                          <a:cs typeface="mohammad bold art 1" pitchFamily="2" charset="-78"/>
                        </a:rPr>
                        <a:t>64 فلس</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98904804"/>
                  </a:ext>
                </a:extLst>
              </a:tr>
              <a:tr h="0">
                <a:tc>
                  <a:txBody>
                    <a:bodyPr/>
                    <a:lstStyle/>
                    <a:p>
                      <a:pPr marL="0" marR="0" algn="just" rtl="1">
                        <a:lnSpc>
                          <a:spcPct val="107000"/>
                        </a:lnSpc>
                        <a:spcBef>
                          <a:spcPts val="0"/>
                        </a:spcBef>
                        <a:spcAft>
                          <a:spcPts val="0"/>
                        </a:spcAft>
                      </a:pPr>
                      <a:r>
                        <a:rPr lang="ar-KW" sz="1000">
                          <a:effectLst/>
                          <a:latin typeface="Calibri" panose="020F0502020204030204" pitchFamily="34" charset="0"/>
                          <a:ea typeface="Calibri" panose="020F0502020204030204" pitchFamily="34" charset="0"/>
                          <a:cs typeface="mohammad bold art 1" pitchFamily="2" charset="-78"/>
                        </a:rPr>
                        <a:t>100 فلس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7000"/>
                        </a:lnSpc>
                        <a:spcBef>
                          <a:spcPts val="0"/>
                        </a:spcBef>
                        <a:spcAft>
                          <a:spcPts val="0"/>
                        </a:spcAft>
                      </a:pPr>
                      <a:r>
                        <a:rPr lang="ar-KW" sz="1000">
                          <a:effectLst/>
                          <a:latin typeface="Calibri" panose="020F0502020204030204" pitchFamily="34" charset="0"/>
                          <a:ea typeface="Calibri" panose="020F0502020204030204" pitchFamily="34" charset="0"/>
                          <a:cs typeface="mohammad bold art 1" pitchFamily="2" charset="-78"/>
                        </a:rPr>
                        <a:t>حد أعلى</a:t>
                      </a:r>
                      <a:endParaRPr lang="en-US" sz="110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07000"/>
                        </a:lnSpc>
                        <a:spcBef>
                          <a:spcPts val="0"/>
                        </a:spcBef>
                        <a:spcAft>
                          <a:spcPts val="0"/>
                        </a:spcAft>
                      </a:pPr>
                      <a:r>
                        <a:rPr lang="ar-KW" sz="1000">
                          <a:effectLst/>
                          <a:latin typeface="Calibri" panose="020F0502020204030204" pitchFamily="34" charset="0"/>
                          <a:ea typeface="Calibri" panose="020F0502020204030204" pitchFamily="34" charset="0"/>
                          <a:cs typeface="mohammad bold art 1" pitchFamily="2" charset="-78"/>
                        </a:rPr>
                        <a:t>110 فلس</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7000"/>
                        </a:lnSpc>
                        <a:spcBef>
                          <a:spcPts val="0"/>
                        </a:spcBef>
                        <a:spcAft>
                          <a:spcPts val="0"/>
                        </a:spcAft>
                      </a:pPr>
                      <a:r>
                        <a:rPr lang="ar-KW" sz="1000">
                          <a:effectLst/>
                          <a:latin typeface="Calibri" panose="020F0502020204030204" pitchFamily="34" charset="0"/>
                          <a:ea typeface="Calibri" panose="020F0502020204030204" pitchFamily="34" charset="0"/>
                          <a:cs typeface="mohammad bold art 1" pitchFamily="2" charset="-78"/>
                        </a:rPr>
                        <a:t>حد أدنى</a:t>
                      </a:r>
                      <a:endParaRPr lang="en-US" sz="110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07000"/>
                        </a:lnSpc>
                        <a:spcBef>
                          <a:spcPts val="0"/>
                        </a:spcBef>
                        <a:spcAft>
                          <a:spcPts val="0"/>
                        </a:spcAft>
                      </a:pPr>
                      <a:r>
                        <a:rPr lang="ar-KW" sz="1000">
                          <a:effectLst/>
                          <a:latin typeface="Calibri" panose="020F0502020204030204" pitchFamily="34" charset="0"/>
                          <a:ea typeface="Calibri" panose="020F0502020204030204" pitchFamily="34" charset="0"/>
                          <a:cs typeface="mohammad bold art 1" pitchFamily="2" charset="-78"/>
                        </a:rPr>
                        <a:t>95 فلس</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7000"/>
                        </a:lnSpc>
                        <a:spcBef>
                          <a:spcPts val="0"/>
                        </a:spcBef>
                        <a:spcAft>
                          <a:spcPts val="0"/>
                        </a:spcAft>
                      </a:pPr>
                      <a:r>
                        <a:rPr lang="ar-KW" sz="1000">
                          <a:effectLst/>
                          <a:latin typeface="Calibri" panose="020F0502020204030204" pitchFamily="34" charset="0"/>
                          <a:ea typeface="Calibri" panose="020F0502020204030204" pitchFamily="34" charset="0"/>
                          <a:cs typeface="mohammad bold art 1" pitchFamily="2" charset="-78"/>
                        </a:rPr>
                        <a:t>حد أعلى</a:t>
                      </a:r>
                      <a:endParaRPr lang="en-US" sz="110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07000"/>
                        </a:lnSpc>
                        <a:spcBef>
                          <a:spcPts val="0"/>
                        </a:spcBef>
                        <a:spcAft>
                          <a:spcPts val="0"/>
                        </a:spcAft>
                      </a:pPr>
                      <a:r>
                        <a:rPr lang="ar-KW" sz="1000">
                          <a:effectLst/>
                          <a:latin typeface="Calibri" panose="020F0502020204030204" pitchFamily="34" charset="0"/>
                          <a:ea typeface="Calibri" panose="020F0502020204030204" pitchFamily="34" charset="0"/>
                          <a:cs typeface="mohammad bold art 1" pitchFamily="2" charset="-78"/>
                        </a:rPr>
                        <a:t>120 فلس</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7000"/>
                        </a:lnSpc>
                        <a:spcBef>
                          <a:spcPts val="0"/>
                        </a:spcBef>
                        <a:spcAft>
                          <a:spcPts val="0"/>
                        </a:spcAft>
                      </a:pPr>
                      <a:r>
                        <a:rPr lang="ar-KW" sz="1000">
                          <a:effectLst/>
                          <a:latin typeface="Calibri" panose="020F0502020204030204" pitchFamily="34" charset="0"/>
                          <a:ea typeface="Calibri" panose="020F0502020204030204" pitchFamily="34" charset="0"/>
                          <a:cs typeface="mohammad bold art 1" pitchFamily="2" charset="-78"/>
                        </a:rPr>
                        <a:t>حد أدنى</a:t>
                      </a:r>
                      <a:endParaRPr lang="en-US" sz="110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07000"/>
                        </a:lnSpc>
                        <a:spcBef>
                          <a:spcPts val="0"/>
                        </a:spcBef>
                        <a:spcAft>
                          <a:spcPts val="0"/>
                        </a:spcAft>
                      </a:pPr>
                      <a:r>
                        <a:rPr lang="ar-KW" sz="1000">
                          <a:effectLst/>
                          <a:latin typeface="Calibri" panose="020F0502020204030204" pitchFamily="34" charset="0"/>
                          <a:ea typeface="Calibri" panose="020F0502020204030204" pitchFamily="34" charset="0"/>
                          <a:cs typeface="mohammad bold art 1" pitchFamily="2" charset="-78"/>
                        </a:rPr>
                        <a:t>80 فلس</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11563799"/>
                  </a:ext>
                </a:extLst>
              </a:tr>
              <a:tr h="0">
                <a:tc>
                  <a:txBody>
                    <a:bodyPr/>
                    <a:lstStyle/>
                    <a:p>
                      <a:pPr marL="0" marR="0" algn="just" rtl="1">
                        <a:lnSpc>
                          <a:spcPct val="107000"/>
                        </a:lnSpc>
                        <a:spcBef>
                          <a:spcPts val="0"/>
                        </a:spcBef>
                        <a:spcAft>
                          <a:spcPts val="0"/>
                        </a:spcAft>
                      </a:pPr>
                      <a:r>
                        <a:rPr lang="ar-KW" sz="1000">
                          <a:effectLst/>
                          <a:latin typeface="Calibri" panose="020F0502020204030204" pitchFamily="34" charset="0"/>
                          <a:ea typeface="Calibri" panose="020F0502020204030204" pitchFamily="34" charset="0"/>
                          <a:cs typeface="mohammad bold art 1" pitchFamily="2" charset="-78"/>
                        </a:rPr>
                        <a:t>500 فلس</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7000"/>
                        </a:lnSpc>
                        <a:spcBef>
                          <a:spcPts val="0"/>
                        </a:spcBef>
                        <a:spcAft>
                          <a:spcPts val="0"/>
                        </a:spcAft>
                      </a:pPr>
                      <a:r>
                        <a:rPr lang="ar-KW" sz="1000">
                          <a:effectLst/>
                          <a:latin typeface="Calibri" panose="020F0502020204030204" pitchFamily="34" charset="0"/>
                          <a:ea typeface="Calibri" panose="020F0502020204030204" pitchFamily="34" charset="0"/>
                          <a:cs typeface="mohammad bold art 1" pitchFamily="2" charset="-78"/>
                        </a:rPr>
                        <a:t>حد أعلى</a:t>
                      </a:r>
                      <a:endParaRPr lang="en-US" sz="110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07000"/>
                        </a:lnSpc>
                        <a:spcBef>
                          <a:spcPts val="0"/>
                        </a:spcBef>
                        <a:spcAft>
                          <a:spcPts val="0"/>
                        </a:spcAft>
                      </a:pPr>
                      <a:r>
                        <a:rPr lang="en-US" sz="1000">
                          <a:effectLst/>
                          <a:latin typeface="Calibri" panose="020F0502020204030204" pitchFamily="34" charset="0"/>
                          <a:ea typeface="Calibri" panose="020F0502020204030204" pitchFamily="34" charset="0"/>
                          <a:cs typeface="mohammad bold art 1" pitchFamily="2" charset="-78"/>
                        </a:rPr>
                        <a:t>550</a:t>
                      </a:r>
                      <a:r>
                        <a:rPr lang="ar-KW" sz="1000">
                          <a:effectLst/>
                          <a:latin typeface="Calibri" panose="020F0502020204030204" pitchFamily="34" charset="0"/>
                          <a:ea typeface="Calibri" panose="020F0502020204030204" pitchFamily="34" charset="0"/>
                          <a:cs typeface="mohammad bold art 1" pitchFamily="2" charset="-78"/>
                        </a:rPr>
                        <a:t> فلس</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7000"/>
                        </a:lnSpc>
                        <a:spcBef>
                          <a:spcPts val="0"/>
                        </a:spcBef>
                        <a:spcAft>
                          <a:spcPts val="0"/>
                        </a:spcAft>
                      </a:pPr>
                      <a:r>
                        <a:rPr lang="ar-KW" sz="1000">
                          <a:effectLst/>
                          <a:latin typeface="Calibri" panose="020F0502020204030204" pitchFamily="34" charset="0"/>
                          <a:ea typeface="Calibri" panose="020F0502020204030204" pitchFamily="34" charset="0"/>
                          <a:cs typeface="mohammad bold art 1" pitchFamily="2" charset="-78"/>
                        </a:rPr>
                        <a:t>حد أدنى</a:t>
                      </a:r>
                      <a:endParaRPr lang="en-US" sz="110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07000"/>
                        </a:lnSpc>
                        <a:spcBef>
                          <a:spcPts val="0"/>
                        </a:spcBef>
                        <a:spcAft>
                          <a:spcPts val="0"/>
                        </a:spcAft>
                      </a:pPr>
                      <a:r>
                        <a:rPr lang="ar-KW" sz="1000">
                          <a:effectLst/>
                          <a:latin typeface="Calibri" panose="020F0502020204030204" pitchFamily="34" charset="0"/>
                          <a:ea typeface="Calibri" panose="020F0502020204030204" pitchFamily="34" charset="0"/>
                          <a:cs typeface="mohammad bold art 1" pitchFamily="2" charset="-78"/>
                        </a:rPr>
                        <a:t>  </a:t>
                      </a:r>
                      <a:r>
                        <a:rPr lang="en-US" sz="1000">
                          <a:effectLst/>
                          <a:latin typeface="Calibri" panose="020F0502020204030204" pitchFamily="34" charset="0"/>
                          <a:ea typeface="Calibri" panose="020F0502020204030204" pitchFamily="34" charset="0"/>
                          <a:cs typeface="mohammad bold art 1" pitchFamily="2" charset="-78"/>
                        </a:rPr>
                        <a:t> 475 </a:t>
                      </a:r>
                      <a:r>
                        <a:rPr lang="ar-KW" sz="1000">
                          <a:effectLst/>
                          <a:latin typeface="Calibri" panose="020F0502020204030204" pitchFamily="34" charset="0"/>
                          <a:ea typeface="Calibri" panose="020F0502020204030204" pitchFamily="34" charset="0"/>
                          <a:cs typeface="mohammad bold art 1" pitchFamily="2" charset="-78"/>
                        </a:rPr>
                        <a:t>فلس</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7000"/>
                        </a:lnSpc>
                        <a:spcBef>
                          <a:spcPts val="0"/>
                        </a:spcBef>
                        <a:spcAft>
                          <a:spcPts val="0"/>
                        </a:spcAft>
                      </a:pPr>
                      <a:r>
                        <a:rPr lang="ar-KW" sz="1000">
                          <a:effectLst/>
                          <a:latin typeface="Calibri" panose="020F0502020204030204" pitchFamily="34" charset="0"/>
                          <a:ea typeface="Calibri" panose="020F0502020204030204" pitchFamily="34" charset="0"/>
                          <a:cs typeface="mohammad bold art 1" pitchFamily="2" charset="-78"/>
                        </a:rPr>
                        <a:t>حد أعلى</a:t>
                      </a:r>
                      <a:endParaRPr lang="en-US" sz="110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07000"/>
                        </a:lnSpc>
                        <a:spcBef>
                          <a:spcPts val="0"/>
                        </a:spcBef>
                        <a:spcAft>
                          <a:spcPts val="0"/>
                        </a:spcAft>
                      </a:pPr>
                      <a:r>
                        <a:rPr lang="en-US" sz="1000">
                          <a:effectLst/>
                          <a:latin typeface="Calibri" panose="020F0502020204030204" pitchFamily="34" charset="0"/>
                          <a:ea typeface="Calibri" panose="020F0502020204030204" pitchFamily="34" charset="0"/>
                          <a:cs typeface="mohammad bold art 1" pitchFamily="2" charset="-78"/>
                        </a:rPr>
                        <a:t>600</a:t>
                      </a:r>
                      <a:r>
                        <a:rPr lang="ar-KW" sz="1000">
                          <a:effectLst/>
                          <a:latin typeface="Calibri" panose="020F0502020204030204" pitchFamily="34" charset="0"/>
                          <a:ea typeface="Calibri" panose="020F0502020204030204" pitchFamily="34" charset="0"/>
                          <a:cs typeface="mohammad bold art 1" pitchFamily="2" charset="-78"/>
                        </a:rPr>
                        <a:t> فلس</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7000"/>
                        </a:lnSpc>
                        <a:spcBef>
                          <a:spcPts val="0"/>
                        </a:spcBef>
                        <a:spcAft>
                          <a:spcPts val="0"/>
                        </a:spcAft>
                      </a:pPr>
                      <a:r>
                        <a:rPr lang="ar-KW" sz="1000" dirty="0">
                          <a:effectLst/>
                          <a:latin typeface="Calibri" panose="020F0502020204030204" pitchFamily="34" charset="0"/>
                          <a:ea typeface="Calibri" panose="020F0502020204030204" pitchFamily="34" charset="0"/>
                          <a:cs typeface="mohammad bold art 1" pitchFamily="2" charset="-78"/>
                        </a:rPr>
                        <a:t>حد أدنى</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0" marR="0" algn="ctr" rtl="1">
                        <a:lnSpc>
                          <a:spcPct val="107000"/>
                        </a:lnSpc>
                        <a:spcBef>
                          <a:spcPts val="0"/>
                        </a:spcBef>
                        <a:spcAft>
                          <a:spcPts val="0"/>
                        </a:spcAft>
                      </a:pPr>
                      <a:r>
                        <a:rPr lang="en-US" sz="1000" dirty="0">
                          <a:effectLst/>
                          <a:latin typeface="Calibri" panose="020F0502020204030204" pitchFamily="34" charset="0"/>
                          <a:ea typeface="Calibri" panose="020F0502020204030204" pitchFamily="34" charset="0"/>
                          <a:cs typeface="mohammad bold art 1" pitchFamily="2" charset="-78"/>
                        </a:rPr>
                        <a:t>400</a:t>
                      </a:r>
                      <a:r>
                        <a:rPr lang="ar-KW" sz="1000" dirty="0">
                          <a:effectLst/>
                          <a:latin typeface="Calibri" panose="020F0502020204030204" pitchFamily="34" charset="0"/>
                          <a:ea typeface="Calibri" panose="020F0502020204030204" pitchFamily="34" charset="0"/>
                          <a:cs typeface="mohammad bold art 1" pitchFamily="2" charset="-78"/>
                        </a:rPr>
                        <a:t> فلس</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91612831"/>
                  </a:ext>
                </a:extLst>
              </a:tr>
            </a:tbl>
          </a:graphicData>
        </a:graphic>
      </p:graphicFrame>
    </p:spTree>
    <p:extLst>
      <p:ext uri="{BB962C8B-B14F-4D97-AF65-F5344CB8AC3E}">
        <p14:creationId xmlns:p14="http://schemas.microsoft.com/office/powerpoint/2010/main" val="37931896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200" b="1" dirty="0" smtClean="0">
                <a:solidFill>
                  <a:schemeClr val="tx2"/>
                </a:solidFill>
                <a:cs typeface="mohammad bold art 1" pitchFamily="2" charset="-78"/>
              </a:rPr>
              <a:t>مقدمــــــــة</a:t>
            </a:r>
            <a:endParaRPr lang="en-US" dirty="0">
              <a:solidFill>
                <a:schemeClr val="tx2"/>
              </a:solidFill>
              <a:cs typeface="mohammad bold art 1" pitchFamily="2" charset="-78"/>
            </a:endParaRPr>
          </a:p>
        </p:txBody>
      </p:sp>
      <p:sp>
        <p:nvSpPr>
          <p:cNvPr id="3" name="Content Placeholder 2"/>
          <p:cNvSpPr>
            <a:spLocks noGrp="1"/>
          </p:cNvSpPr>
          <p:nvPr>
            <p:ph idx="1"/>
          </p:nvPr>
        </p:nvSpPr>
        <p:spPr>
          <a:xfrm>
            <a:off x="457200" y="1600200"/>
            <a:ext cx="8229600" cy="4525963"/>
          </a:xfrm>
        </p:spPr>
        <p:txBody>
          <a:bodyPr>
            <a:normAutofit/>
          </a:bodyPr>
          <a:lstStyle/>
          <a:p>
            <a:pPr lvl="0" algn="just" rtl="1" fontAlgn="base">
              <a:spcBef>
                <a:spcPct val="0"/>
              </a:spcBef>
              <a:spcAft>
                <a:spcPts val="600"/>
              </a:spcAft>
            </a:pPr>
            <a:r>
              <a:rPr lang="ar-KW" sz="1800" dirty="0" smtClean="0">
                <a:latin typeface="Calibri" pitchFamily="34" charset="0"/>
                <a:cs typeface="mohammad bold art 1" pitchFamily="2" charset="-78"/>
              </a:rPr>
              <a:t>أصدرت الهيئة القرار رقم (72) لسنة 2016 بشأن تطبيق نظام ما بعد التداول (المرحلة الانتقالية) والذي يضم الممارسات (التغييرات) التي سيتم تطبيقها لتطوير نظام ما بعد التداول. </a:t>
            </a:r>
          </a:p>
          <a:p>
            <a:pPr marL="0" lvl="0" indent="0" algn="just" rtl="1" fontAlgn="base">
              <a:spcBef>
                <a:spcPct val="0"/>
              </a:spcBef>
              <a:spcAft>
                <a:spcPts val="600"/>
              </a:spcAft>
              <a:buNone/>
            </a:pPr>
            <a:endParaRPr lang="ar-KW" sz="1800" dirty="0" smtClean="0">
              <a:latin typeface="Calibri" pitchFamily="34" charset="0"/>
              <a:cs typeface="mohammad bold art 1" pitchFamily="2" charset="-78"/>
            </a:endParaRPr>
          </a:p>
          <a:p>
            <a:pPr lvl="0" algn="just" rtl="1" fontAlgn="base">
              <a:spcBef>
                <a:spcPct val="0"/>
              </a:spcBef>
              <a:spcAft>
                <a:spcPts val="600"/>
              </a:spcAft>
            </a:pPr>
            <a:r>
              <a:rPr lang="ar-KW" sz="1800" dirty="0" smtClean="0">
                <a:latin typeface="Calibri" pitchFamily="34" charset="0"/>
                <a:cs typeface="mohammad bold art 1" pitchFamily="2" charset="-78"/>
              </a:rPr>
              <a:t>تم تنسيق جميع المبادرات والتغييرات التي تساهم في تطوير السوق مع تطبيق هذه البنود، وتقسيم تنفيذها على مراحل. </a:t>
            </a:r>
          </a:p>
          <a:p>
            <a:pPr marL="0" lvl="0" indent="0" algn="just" rtl="1" fontAlgn="base">
              <a:spcBef>
                <a:spcPct val="0"/>
              </a:spcBef>
              <a:spcAft>
                <a:spcPts val="600"/>
              </a:spcAft>
              <a:buNone/>
            </a:pPr>
            <a:endParaRPr lang="ar-KW" sz="1800" dirty="0" smtClean="0">
              <a:latin typeface="Calibri" pitchFamily="34" charset="0"/>
              <a:cs typeface="mohammad bold art 1" pitchFamily="2" charset="-78"/>
            </a:endParaRPr>
          </a:p>
          <a:p>
            <a:pPr lvl="0" algn="just" rtl="1" fontAlgn="base">
              <a:spcBef>
                <a:spcPct val="0"/>
              </a:spcBef>
              <a:spcAft>
                <a:spcPts val="600"/>
              </a:spcAft>
            </a:pPr>
            <a:r>
              <a:rPr lang="ar-KW" sz="1800" dirty="0" smtClean="0">
                <a:latin typeface="Calibri" pitchFamily="34" charset="0"/>
                <a:cs typeface="mohammad bold art 1" pitchFamily="2" charset="-78"/>
              </a:rPr>
              <a:t>تشكلت عدة فرق مشتركة لتنسيق تنفيذ مشروع نظام ما بعد التداول. ويقوم فريق جاهزية السوق المكون من الهيئة والشركة الكويتية للمقاصة وشركة بورصة الكويت للأوراق المالية بالتواصل والتنسيق مع الجهات المشاركة في التنفيذ لإعداد وتأهيل الأنظمة لتطبيق المشروع. </a:t>
            </a:r>
          </a:p>
          <a:p>
            <a:pPr lvl="0" algn="just" rtl="1" fontAlgn="base">
              <a:spcBef>
                <a:spcPct val="0"/>
              </a:spcBef>
              <a:spcAft>
                <a:spcPts val="600"/>
              </a:spcAft>
            </a:pPr>
            <a:endParaRPr lang="ar-KW" sz="1800" dirty="0">
              <a:latin typeface="Calibri" pitchFamily="34" charset="0"/>
              <a:cs typeface="mohammad bold art 1" pitchFamily="2" charset="-78"/>
            </a:endParaRPr>
          </a:p>
          <a:p>
            <a:pPr lvl="0" algn="just" rtl="1" fontAlgn="base">
              <a:spcBef>
                <a:spcPct val="0"/>
              </a:spcBef>
              <a:spcAft>
                <a:spcPts val="600"/>
              </a:spcAft>
            </a:pPr>
            <a:r>
              <a:rPr lang="ar-KW" sz="1800" dirty="0" smtClean="0">
                <a:latin typeface="Calibri" pitchFamily="34" charset="0"/>
                <a:cs typeface="mohammad bold art 1" pitchFamily="2" charset="-78"/>
              </a:rPr>
              <a:t>سيتم تطبيق حزمة من التغييرات قريباً ضمن المرحلة الانتقالية الأولى لنظام ما بعد التداول. </a:t>
            </a:r>
            <a:endParaRPr lang="ar-KW" sz="1800" dirty="0">
              <a:latin typeface="Calibri" pitchFamily="34" charset="0"/>
              <a:cs typeface="mohammad bold art 1" pitchFamily="2" charset="-78"/>
            </a:endParaRPr>
          </a:p>
          <a:p>
            <a:pPr lvl="0" algn="just" rtl="1" fontAlgn="base">
              <a:spcBef>
                <a:spcPct val="0"/>
              </a:spcBef>
              <a:spcAft>
                <a:spcPts val="600"/>
              </a:spcAft>
            </a:pPr>
            <a:endParaRPr lang="ar-KW" sz="1800" dirty="0">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2</a:t>
            </a:fld>
            <a:endParaRPr lang="en-US" dirty="0"/>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764131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2800" b="1" dirty="0" smtClean="0">
                <a:solidFill>
                  <a:schemeClr val="tx2"/>
                </a:solidFill>
                <a:latin typeface="Sakkal Majalla" pitchFamily="2" charset="-78"/>
                <a:cs typeface="mohammad bold art 1" pitchFamily="2" charset="-78"/>
              </a:rPr>
              <a:t>2.6 استحداث </a:t>
            </a:r>
            <a:r>
              <a:rPr lang="ar-KW" sz="2800" b="1" dirty="0">
                <a:solidFill>
                  <a:schemeClr val="tx2"/>
                </a:solidFill>
                <a:latin typeface="Sakkal Majalla" pitchFamily="2" charset="-78"/>
                <a:cs typeface="mohammad bold art 1" pitchFamily="2" charset="-78"/>
              </a:rPr>
              <a:t>الإغلاق العشوائي</a:t>
            </a:r>
            <a:endParaRPr lang="en-US" sz="2800" b="1"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457200" y="1600200"/>
            <a:ext cx="8229600" cy="4525963"/>
          </a:xfrm>
        </p:spPr>
        <p:txBody>
          <a:bodyPr>
            <a:normAutofit/>
          </a:bodyPr>
          <a:lstStyle/>
          <a:p>
            <a:pPr marL="0" indent="0" algn="just" rtl="1" fontAlgn="base">
              <a:spcAft>
                <a:spcPct val="0"/>
              </a:spcAft>
              <a:buNone/>
            </a:pPr>
            <a:r>
              <a:rPr lang="ar-KW" sz="1600" dirty="0" smtClean="0">
                <a:latin typeface="Calibri" panose="020F0502020204030204" pitchFamily="34" charset="0"/>
                <a:cs typeface="mohammad bold art 1" pitchFamily="2" charset="-78"/>
              </a:rPr>
              <a:t>*       </a:t>
            </a:r>
            <a:r>
              <a:rPr lang="ar-SA" sz="1600" dirty="0" smtClean="0">
                <a:latin typeface="Calibri" panose="020F0502020204030204" pitchFamily="34" charset="0"/>
                <a:cs typeface="mohammad bold art 1" pitchFamily="2" charset="-78"/>
              </a:rPr>
              <a:t>سيتم </a:t>
            </a:r>
            <a:r>
              <a:rPr lang="ar-SA" sz="1600" dirty="0">
                <a:latin typeface="Calibri" panose="020F0502020204030204" pitchFamily="34" charset="0"/>
                <a:cs typeface="mohammad bold art 1" pitchFamily="2" charset="-78"/>
              </a:rPr>
              <a:t>تحديد سعر إقفال السهم باستخدام آلية الاختيار العشوائي </a:t>
            </a:r>
            <a:r>
              <a:rPr lang="en-US" sz="1600" dirty="0">
                <a:latin typeface="Calibri" panose="020F0502020204030204" pitchFamily="34" charset="0"/>
                <a:cs typeface="mohammad bold art 1" pitchFamily="2" charset="-78"/>
              </a:rPr>
              <a:t>Randomized Closing Auction</a:t>
            </a:r>
            <a:r>
              <a:rPr lang="ar-KW" sz="1600" dirty="0">
                <a:latin typeface="Calibri" panose="020F0502020204030204" pitchFamily="34" charset="0"/>
                <a:cs typeface="mohammad bold art 1" pitchFamily="2" charset="-78"/>
              </a:rPr>
              <a:t>.</a:t>
            </a:r>
          </a:p>
          <a:p>
            <a:pPr marL="0" indent="0" algn="just" rtl="1" fontAlgn="base">
              <a:spcAft>
                <a:spcPct val="0"/>
              </a:spcAft>
              <a:buNone/>
            </a:pPr>
            <a:endParaRPr lang="ar-KW" sz="1600" dirty="0" smtClean="0">
              <a:latin typeface="Calibri" panose="020F0502020204030204" pitchFamily="34" charset="0"/>
              <a:cs typeface="mohammad bold art 1" pitchFamily="2" charset="-78"/>
            </a:endParaRPr>
          </a:p>
          <a:p>
            <a:pPr marL="0" indent="0" algn="just" rtl="1" fontAlgn="base">
              <a:spcAft>
                <a:spcPct val="0"/>
              </a:spcAft>
              <a:buNone/>
            </a:pPr>
            <a:r>
              <a:rPr lang="ar-KW" sz="1600" dirty="0" smtClean="0">
                <a:latin typeface="Calibri" panose="020F0502020204030204" pitchFamily="34" charset="0"/>
                <a:cs typeface="mohammad bold art 1" pitchFamily="2" charset="-78"/>
              </a:rPr>
              <a:t>*    </a:t>
            </a:r>
            <a:r>
              <a:rPr lang="ar-KW" sz="1600" dirty="0">
                <a:latin typeface="Calibri" panose="020F0502020204030204" pitchFamily="34" charset="0"/>
                <a:cs typeface="mohammad bold art 1" pitchFamily="2" charset="-78"/>
              </a:rPr>
              <a:t>وفقاً للآلية الجديدة يقوم نظام التداول باختيار وقت الاقفال بشكل عشوائي من آخر دقيقتين من جلسة مزاد الإغلاق، أي ما بين الساعة 12:28 م و 12:30 </a:t>
            </a:r>
            <a:r>
              <a:rPr lang="ar-KW" sz="1600" dirty="0" smtClean="0">
                <a:latin typeface="Calibri" panose="020F0502020204030204" pitchFamily="34" charset="0"/>
                <a:cs typeface="mohammad bold art 1" pitchFamily="2" charset="-78"/>
              </a:rPr>
              <a:t>م.</a:t>
            </a:r>
          </a:p>
          <a:p>
            <a:pPr marL="0" indent="0" algn="just" rtl="1" fontAlgn="base">
              <a:spcAft>
                <a:spcPct val="0"/>
              </a:spcAft>
              <a:buNone/>
            </a:pPr>
            <a:endParaRPr lang="ar-KW" sz="1200" dirty="0">
              <a:latin typeface="Calibri" panose="020F0502020204030204" pitchFamily="34" charset="0"/>
              <a:cs typeface="mohammad bold art 1" pitchFamily="2" charset="-78"/>
            </a:endParaRPr>
          </a:p>
          <a:p>
            <a:pPr algn="just" rtl="1" fontAlgn="base">
              <a:spcAft>
                <a:spcPct val="0"/>
              </a:spcAft>
            </a:pPr>
            <a:r>
              <a:rPr lang="ar-KW" sz="1600" dirty="0" smtClean="0">
                <a:latin typeface="Calibri" panose="020F0502020204030204" pitchFamily="34" charset="0"/>
                <a:ea typeface="Calibri" panose="020F0502020204030204" pitchFamily="34" charset="0"/>
                <a:cs typeface="mohammad bold art 1" pitchFamily="2" charset="-78"/>
              </a:rPr>
              <a:t>يمكن للمتداول </a:t>
            </a:r>
            <a:r>
              <a:rPr lang="ar-KW" sz="1600" dirty="0">
                <a:latin typeface="Calibri" panose="020F0502020204030204" pitchFamily="34" charset="0"/>
                <a:ea typeface="Calibri" panose="020F0502020204030204" pitchFamily="34" charset="0"/>
                <a:cs typeface="mohammad bold art 1" pitchFamily="2" charset="-78"/>
              </a:rPr>
              <a:t>وضع أوامر خلال هذه الفترة مالم يقم نظام التداول بإغلاق جلسة التداول. </a:t>
            </a:r>
            <a:endParaRPr lang="ar-KW" sz="1600" dirty="0" smtClean="0">
              <a:latin typeface="Calibri" panose="020F0502020204030204" pitchFamily="34" charset="0"/>
              <a:ea typeface="Calibri" panose="020F0502020204030204" pitchFamily="34" charset="0"/>
              <a:cs typeface="mohammad bold art 1" pitchFamily="2" charset="-78"/>
            </a:endParaRPr>
          </a:p>
          <a:p>
            <a:pPr algn="just" rtl="1" fontAlgn="base">
              <a:spcAft>
                <a:spcPct val="0"/>
              </a:spcAft>
            </a:pPr>
            <a:endParaRPr lang="ar-KW" sz="1600" dirty="0">
              <a:latin typeface="Calibri" panose="020F0502020204030204" pitchFamily="34" charset="0"/>
              <a:cs typeface="mohammad bold art 1" pitchFamily="2" charset="-78"/>
            </a:endParaRPr>
          </a:p>
          <a:p>
            <a:pPr algn="just" rtl="1" fontAlgn="base">
              <a:spcAft>
                <a:spcPct val="0"/>
              </a:spcAft>
            </a:pPr>
            <a:r>
              <a:rPr lang="ar-KW" sz="1600" dirty="0">
                <a:latin typeface="Calibri" panose="020F0502020204030204" pitchFamily="34" charset="0"/>
                <a:ea typeface="Calibri" panose="020F0502020204030204" pitchFamily="34" charset="0"/>
                <a:cs typeface="mohammad bold art 1" pitchFamily="2" charset="-78"/>
              </a:rPr>
              <a:t>تحد هذه </a:t>
            </a:r>
            <a:r>
              <a:rPr lang="ar-KW" sz="1600" dirty="0" smtClean="0">
                <a:latin typeface="Calibri" panose="020F0502020204030204" pitchFamily="34" charset="0"/>
                <a:ea typeface="Calibri" panose="020F0502020204030204" pitchFamily="34" charset="0"/>
                <a:cs typeface="mohammad bold art 1" pitchFamily="2" charset="-78"/>
              </a:rPr>
              <a:t>الآلية الجديدة للإقفال </a:t>
            </a:r>
            <a:r>
              <a:rPr lang="ar-KW" sz="1600" dirty="0">
                <a:latin typeface="Calibri" panose="020F0502020204030204" pitchFamily="34" charset="0"/>
                <a:ea typeface="Calibri" panose="020F0502020204030204" pitchFamily="34" charset="0"/>
                <a:cs typeface="mohammad bold art 1" pitchFamily="2" charset="-78"/>
              </a:rPr>
              <a:t>من التلاعب أو التأثير المصطنع على سعر اقفال السهم. </a:t>
            </a:r>
            <a:endParaRPr lang="ar-KW" sz="1600" dirty="0">
              <a:latin typeface="Calibri" panose="020F0502020204030204" pitchFamily="34" charset="0"/>
              <a:cs typeface="mohammad bold art 1" pitchFamily="2" charset="-78"/>
            </a:endParaRPr>
          </a:p>
          <a:p>
            <a:pPr marL="0" indent="0" algn="just" rtl="1" fontAlgn="base">
              <a:spcAft>
                <a:spcPct val="0"/>
              </a:spcAft>
              <a:buNone/>
            </a:pPr>
            <a:endParaRPr lang="ar-KW" sz="1600" dirty="0" smtClean="0">
              <a:latin typeface="Calibri" panose="020F0502020204030204" pitchFamily="34" charset="0"/>
              <a:cs typeface="mohammad bold art 1" pitchFamily="2" charset="-78"/>
            </a:endParaRPr>
          </a:p>
          <a:p>
            <a:pPr marL="0" indent="0" algn="just" rtl="1" fontAlgn="base">
              <a:spcAft>
                <a:spcPct val="0"/>
              </a:spcAft>
              <a:buNone/>
            </a:pPr>
            <a:endParaRPr lang="ar-KW" sz="1600" dirty="0">
              <a:latin typeface="Calibri" panose="020F0502020204030204" pitchFamily="34" charset="0"/>
              <a:cs typeface="mohammad bold art 1" pitchFamily="2" charset="-78"/>
            </a:endParaRPr>
          </a:p>
          <a:p>
            <a:pPr marL="0" indent="0" algn="just" rtl="1" fontAlgn="base">
              <a:spcAft>
                <a:spcPct val="0"/>
              </a:spcAft>
              <a:buNone/>
            </a:pPr>
            <a:endParaRPr lang="ar-KW" sz="1600" dirty="0" smtClean="0">
              <a:cs typeface="mohammad bold art 1" pitchFamily="2" charset="-78"/>
            </a:endParaRPr>
          </a:p>
          <a:p>
            <a:pPr marL="0" lvl="0" indent="0" algn="r" fontAlgn="base">
              <a:spcAft>
                <a:spcPct val="0"/>
              </a:spcAft>
              <a:buNone/>
            </a:pPr>
            <a:endParaRPr lang="en-US" sz="1800" dirty="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20</a:t>
            </a:fld>
            <a:endParaRPr lang="en-US" dirty="0">
              <a:solidFill>
                <a:prstClr val="black">
                  <a:tint val="75000"/>
                </a:prstClr>
              </a:solidFill>
            </a:endParaRP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286500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3200" b="1" dirty="0" smtClean="0">
                <a:solidFill>
                  <a:schemeClr val="tx2"/>
                </a:solidFill>
                <a:latin typeface="Sakkal Majalla" pitchFamily="2" charset="-78"/>
                <a:cs typeface="mohammad bold art 1" pitchFamily="2" charset="-78"/>
              </a:rPr>
              <a:t>تطبيقات أخرى: </a:t>
            </a:r>
            <a:endParaRPr lang="en-US" sz="3200" b="1"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457200" y="1600200"/>
            <a:ext cx="8229600" cy="4525963"/>
          </a:xfrm>
        </p:spPr>
        <p:txBody>
          <a:bodyPr>
            <a:normAutofit/>
          </a:bodyPr>
          <a:lstStyle/>
          <a:p>
            <a:pPr marL="0" indent="0" algn="just" rtl="1" fontAlgn="base">
              <a:spcAft>
                <a:spcPct val="0"/>
              </a:spcAft>
              <a:buNone/>
            </a:pPr>
            <a:r>
              <a:rPr lang="ar-KW" sz="1600" dirty="0" smtClean="0">
                <a:latin typeface="Calibri" panose="020F0502020204030204" pitchFamily="34" charset="0"/>
                <a:cs typeface="mohammad bold art 1" pitchFamily="2" charset="-78"/>
              </a:rPr>
              <a:t>2.7 إتاحة خاصية رفض الالتزام بالصفقة لأمناء الحفظ (أعضاء المقاصة):</a:t>
            </a:r>
          </a:p>
          <a:p>
            <a:pPr lvl="1" algn="just" rtl="1" fontAlgn="base">
              <a:spcAft>
                <a:spcPct val="0"/>
              </a:spcAft>
            </a:pPr>
            <a:r>
              <a:rPr lang="ar-KW" sz="1200" dirty="0" smtClean="0">
                <a:latin typeface="Calibri" panose="020F0502020204030204" pitchFamily="34" charset="0"/>
                <a:cs typeface="mohammad bold art 1" pitchFamily="2" charset="-78"/>
              </a:rPr>
              <a:t>خاصية مقدمة من الشركة الكويتية للمقاصة للاستخدام من قبل أمناء الحفظ الأعضاء في الشركة الكويتية للمقاصة. </a:t>
            </a:r>
          </a:p>
          <a:p>
            <a:pPr lvl="1" algn="just" rtl="1" fontAlgn="base">
              <a:spcAft>
                <a:spcPct val="0"/>
              </a:spcAft>
            </a:pPr>
            <a:r>
              <a:rPr lang="ar-KW" sz="1200" dirty="0" smtClean="0">
                <a:latin typeface="Calibri" panose="020F0502020204030204" pitchFamily="34" charset="0"/>
                <a:cs typeface="mohammad bold art 1" pitchFamily="2" charset="-78"/>
              </a:rPr>
              <a:t>الحد الأقصى لرفض الالتزام هو </a:t>
            </a:r>
            <a:r>
              <a:rPr lang="en-US" sz="1200" dirty="0" smtClean="0">
                <a:latin typeface="Calibri" panose="020F0502020204030204" pitchFamily="34" charset="0"/>
                <a:cs typeface="mohammad bold art 1" pitchFamily="2" charset="-78"/>
              </a:rPr>
              <a:t>T+2 </a:t>
            </a:r>
            <a:r>
              <a:rPr lang="ar-KW" sz="1200" dirty="0" smtClean="0">
                <a:latin typeface="Calibri" panose="020F0502020204030204" pitchFamily="34" charset="0"/>
                <a:cs typeface="mohammad bold art 1" pitchFamily="2" charset="-78"/>
              </a:rPr>
              <a:t> الساعة 10 صباحا. </a:t>
            </a:r>
          </a:p>
          <a:p>
            <a:pPr lvl="1" algn="just" rtl="1" fontAlgn="base">
              <a:spcAft>
                <a:spcPct val="0"/>
              </a:spcAft>
            </a:pPr>
            <a:r>
              <a:rPr lang="ar-KW" sz="1200" dirty="0">
                <a:latin typeface="Calibri" panose="020F0502020204030204" pitchFamily="34" charset="0"/>
                <a:cs typeface="mohammad bold art 1" pitchFamily="2" charset="-78"/>
              </a:rPr>
              <a:t>تعد هذه الخاصية ذات أهمية لعملاء أمين الحفظ (وخاصة المستثمرين الأجانب) بحيث تتيح دقة أكبر في تنفيذ الأوامر</a:t>
            </a:r>
            <a:r>
              <a:rPr lang="ar-KW" sz="1200" dirty="0" smtClean="0">
                <a:latin typeface="Calibri" panose="020F0502020204030204" pitchFamily="34" charset="0"/>
                <a:cs typeface="mohammad bold art 1" pitchFamily="2" charset="-78"/>
              </a:rPr>
              <a:t>.</a:t>
            </a:r>
          </a:p>
          <a:p>
            <a:pPr lvl="1" algn="just" rtl="1" fontAlgn="base">
              <a:spcAft>
                <a:spcPct val="0"/>
              </a:spcAft>
            </a:pPr>
            <a:endParaRPr lang="ar-KW" sz="1200" dirty="0">
              <a:latin typeface="Calibri" panose="020F0502020204030204" pitchFamily="34" charset="0"/>
              <a:cs typeface="mohammad bold art 1" pitchFamily="2" charset="-78"/>
            </a:endParaRPr>
          </a:p>
          <a:p>
            <a:pPr lvl="1" algn="just" rtl="1" fontAlgn="base">
              <a:spcAft>
                <a:spcPct val="0"/>
              </a:spcAft>
            </a:pPr>
            <a:endParaRPr lang="ar-KW" sz="1200" dirty="0" smtClean="0">
              <a:latin typeface="Calibri" panose="020F0502020204030204" pitchFamily="34" charset="0"/>
              <a:cs typeface="mohammad bold art 1" pitchFamily="2" charset="-78"/>
            </a:endParaRPr>
          </a:p>
          <a:p>
            <a:pPr marL="0" indent="0" algn="just" rtl="1" fontAlgn="base">
              <a:spcAft>
                <a:spcPct val="0"/>
              </a:spcAft>
              <a:buNone/>
            </a:pPr>
            <a:r>
              <a:rPr lang="ar-KW" sz="1600" dirty="0" smtClean="0">
                <a:latin typeface="Calibri" panose="020F0502020204030204" pitchFamily="34" charset="0"/>
                <a:cs typeface="mohammad bold art 1" pitchFamily="2" charset="-78"/>
              </a:rPr>
              <a:t>2.8 توفير النظم اللازمة لعمل صانع السوق</a:t>
            </a:r>
          </a:p>
          <a:p>
            <a:pPr lvl="1" algn="just" rtl="1" fontAlgn="base">
              <a:spcAft>
                <a:spcPct val="0"/>
              </a:spcAft>
            </a:pPr>
            <a:r>
              <a:rPr lang="ar-KW" sz="1200" dirty="0" smtClean="0">
                <a:latin typeface="Calibri" panose="020F0502020204030204" pitchFamily="34" charset="0"/>
                <a:cs typeface="mohammad bold art 1" pitchFamily="2" charset="-78"/>
              </a:rPr>
              <a:t>تمت تهيئة </a:t>
            </a:r>
            <a:r>
              <a:rPr lang="ar-KW" sz="1200" dirty="0">
                <a:latin typeface="Calibri" panose="020F0502020204030204" pitchFamily="34" charset="0"/>
                <a:cs typeface="mohammad bold art 1" pitchFamily="2" charset="-78"/>
              </a:rPr>
              <a:t>النظم اللازمة لعمل صانع السوق من قبل الشركة الكويتية للمقاصة وشركة بورصة </a:t>
            </a:r>
            <a:r>
              <a:rPr lang="ar-KW" sz="1200" dirty="0" smtClean="0">
                <a:latin typeface="Calibri" panose="020F0502020204030204" pitchFamily="34" charset="0"/>
                <a:cs typeface="mohammad bold art 1" pitchFamily="2" charset="-78"/>
              </a:rPr>
              <a:t>الكويت للأوراق المالية.</a:t>
            </a:r>
          </a:p>
          <a:p>
            <a:pPr lvl="1" algn="just" rtl="1" fontAlgn="base">
              <a:spcAft>
                <a:spcPct val="0"/>
              </a:spcAft>
            </a:pPr>
            <a:r>
              <a:rPr lang="ar-KW" sz="1200" dirty="0" smtClean="0">
                <a:latin typeface="Calibri" panose="020F0502020204030204" pitchFamily="34" charset="0"/>
                <a:cs typeface="mohammad bold art 1" pitchFamily="2" charset="-78"/>
              </a:rPr>
              <a:t>سيتم إتاحة البيع على المكشوف مع استخدام اقراض واقتراض الأسهم لصانع السوق فقط في هذه المرحلة. </a:t>
            </a:r>
          </a:p>
          <a:p>
            <a:pPr marL="457200" lvl="1" indent="0" algn="just" rtl="1" fontAlgn="base">
              <a:spcAft>
                <a:spcPct val="0"/>
              </a:spcAft>
              <a:buNone/>
            </a:pPr>
            <a:endParaRPr lang="ar-KW" sz="1200" dirty="0">
              <a:latin typeface="Calibri" panose="020F0502020204030204" pitchFamily="34" charset="0"/>
              <a:cs typeface="mohammad bold art 1" pitchFamily="2" charset="-78"/>
            </a:endParaRPr>
          </a:p>
          <a:p>
            <a:pPr lvl="1" algn="just" rtl="1" fontAlgn="base">
              <a:spcAft>
                <a:spcPct val="0"/>
              </a:spcAft>
            </a:pPr>
            <a:endParaRPr lang="ar-KW" sz="1200" dirty="0" smtClean="0">
              <a:latin typeface="Calibri" panose="020F0502020204030204" pitchFamily="34" charset="0"/>
              <a:cs typeface="mohammad bold art 1" pitchFamily="2" charset="-78"/>
            </a:endParaRPr>
          </a:p>
          <a:p>
            <a:pPr algn="just" rtl="1" fontAlgn="base">
              <a:spcAft>
                <a:spcPct val="0"/>
              </a:spcAft>
            </a:pPr>
            <a:endParaRPr lang="ar-KW" sz="1600" dirty="0">
              <a:latin typeface="Calibri" panose="020F0502020204030204" pitchFamily="34" charset="0"/>
              <a:cs typeface="mohammad bold art 1" pitchFamily="2" charset="-78"/>
            </a:endParaRPr>
          </a:p>
          <a:p>
            <a:pPr marL="0" indent="0" algn="just" rtl="1" fontAlgn="base">
              <a:spcAft>
                <a:spcPct val="0"/>
              </a:spcAft>
              <a:buNone/>
            </a:pPr>
            <a:endParaRPr lang="ar-KW" sz="1600" dirty="0" smtClean="0">
              <a:latin typeface="Calibri" panose="020F0502020204030204" pitchFamily="34" charset="0"/>
              <a:cs typeface="mohammad bold art 1" pitchFamily="2" charset="-78"/>
            </a:endParaRPr>
          </a:p>
          <a:p>
            <a:pPr marL="0" indent="0" algn="just" rtl="1" fontAlgn="base">
              <a:spcAft>
                <a:spcPct val="0"/>
              </a:spcAft>
              <a:buNone/>
            </a:pPr>
            <a:endParaRPr lang="ar-KW" sz="1600" dirty="0">
              <a:latin typeface="Calibri" panose="020F0502020204030204" pitchFamily="34" charset="0"/>
              <a:cs typeface="mohammad bold art 1" pitchFamily="2" charset="-78"/>
            </a:endParaRPr>
          </a:p>
          <a:p>
            <a:pPr marL="0" indent="0" algn="just" rtl="1" fontAlgn="base">
              <a:spcAft>
                <a:spcPct val="0"/>
              </a:spcAft>
              <a:buNone/>
            </a:pPr>
            <a:endParaRPr lang="ar-KW" sz="1600" dirty="0" smtClean="0">
              <a:latin typeface="Calibri" panose="020F0502020204030204" pitchFamily="34" charset="0"/>
              <a:cs typeface="mohammad bold art 1" pitchFamily="2" charset="-78"/>
            </a:endParaRPr>
          </a:p>
          <a:p>
            <a:pPr marL="0" indent="0" algn="just" rtl="1" fontAlgn="base">
              <a:spcAft>
                <a:spcPct val="0"/>
              </a:spcAft>
              <a:buNone/>
            </a:pPr>
            <a:endParaRPr lang="ar-KW" sz="1600" dirty="0">
              <a:latin typeface="Calibri" panose="020F0502020204030204" pitchFamily="34" charset="0"/>
              <a:cs typeface="mohammad bold art 1" pitchFamily="2" charset="-78"/>
            </a:endParaRPr>
          </a:p>
          <a:p>
            <a:pPr marL="0" indent="0" algn="just" rtl="1" fontAlgn="base">
              <a:spcAft>
                <a:spcPct val="0"/>
              </a:spcAft>
              <a:buNone/>
            </a:pPr>
            <a:endParaRPr lang="ar-KW" sz="1600" dirty="0" smtClean="0">
              <a:cs typeface="mohammad bold art 1" pitchFamily="2" charset="-78"/>
            </a:endParaRPr>
          </a:p>
          <a:p>
            <a:pPr marL="0" lvl="0" indent="0" algn="r" fontAlgn="base">
              <a:spcAft>
                <a:spcPct val="0"/>
              </a:spcAft>
              <a:buNone/>
            </a:pPr>
            <a:endParaRPr lang="en-US" sz="1800" dirty="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21</a:t>
            </a:fld>
            <a:endParaRPr lang="en-US" dirty="0">
              <a:solidFill>
                <a:prstClr val="black">
                  <a:tint val="75000"/>
                </a:prstClr>
              </a:solidFill>
            </a:endParaRP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6413974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484784"/>
            <a:ext cx="8229600" cy="1143000"/>
          </a:xfrm>
          <a:solidFill>
            <a:schemeClr val="tx2"/>
          </a:solidFill>
        </p:spPr>
        <p:txBody>
          <a:bodyPr>
            <a:normAutofit/>
          </a:bodyPr>
          <a:lstStyle/>
          <a:p>
            <a:pPr algn="r" rtl="1"/>
            <a:r>
              <a:rPr lang="ar-KW" dirty="0" smtClean="0">
                <a:solidFill>
                  <a:schemeClr val="bg1"/>
                </a:solidFill>
                <a:cs typeface="mohammad bold art 1" pitchFamily="2" charset="-78"/>
              </a:rPr>
              <a:t>3. أسئلة</a:t>
            </a:r>
            <a:r>
              <a:rPr lang="en-US" dirty="0" smtClean="0">
                <a:solidFill>
                  <a:schemeClr val="bg1"/>
                </a:solidFill>
                <a:cs typeface="mohammad bold art 1" pitchFamily="2" charset="-78"/>
              </a:rPr>
              <a:t>  Q&amp; A </a:t>
            </a:r>
            <a:endParaRPr lang="ar-KW" dirty="0">
              <a:solidFill>
                <a:schemeClr val="bg1"/>
              </a:solidFill>
              <a:cs typeface="mohammad bold art 1" pitchFamily="2" charset="-78"/>
            </a:endParaRPr>
          </a:p>
        </p:txBody>
      </p:sp>
    </p:spTree>
    <p:extLst>
      <p:ext uri="{BB962C8B-B14F-4D97-AF65-F5344CB8AC3E}">
        <p14:creationId xmlns:p14="http://schemas.microsoft.com/office/powerpoint/2010/main" val="189906371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endParaRPr lang="en-US" sz="3200" b="1"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457200" y="1600200"/>
            <a:ext cx="8229600" cy="4525963"/>
          </a:xfrm>
        </p:spPr>
        <p:txBody>
          <a:bodyPr>
            <a:normAutofit/>
          </a:bodyPr>
          <a:lstStyle/>
          <a:p>
            <a:pPr marL="57150" indent="0" algn="just" rtl="1" fontAlgn="base">
              <a:spcAft>
                <a:spcPct val="0"/>
              </a:spcAft>
              <a:buNone/>
            </a:pPr>
            <a:r>
              <a:rPr lang="ar-KW" dirty="0" smtClean="0">
                <a:solidFill>
                  <a:srgbClr val="D1B37D"/>
                </a:solidFill>
                <a:latin typeface="Calibri" panose="020F0502020204030204" pitchFamily="34" charset="0"/>
                <a:cs typeface="mohammad bold art 1" pitchFamily="2" charset="-78"/>
              </a:rPr>
              <a:t>مع جزيل الشكر،،،</a:t>
            </a:r>
          </a:p>
          <a:p>
            <a:pPr marL="57150" indent="0" algn="just" rtl="1" fontAlgn="base">
              <a:spcAft>
                <a:spcPct val="0"/>
              </a:spcAft>
              <a:buNone/>
            </a:pPr>
            <a:endParaRPr lang="ar-KW" dirty="0">
              <a:solidFill>
                <a:schemeClr val="tx2"/>
              </a:solidFill>
              <a:latin typeface="Calibri" panose="020F0502020204030204" pitchFamily="34" charset="0"/>
              <a:cs typeface="mohammad bold art 1" pitchFamily="2" charset="-78"/>
            </a:endParaRPr>
          </a:p>
          <a:p>
            <a:pPr marL="57150" indent="0" algn="ctr" rtl="1" fontAlgn="base">
              <a:spcAft>
                <a:spcPct val="0"/>
              </a:spcAft>
              <a:buNone/>
            </a:pPr>
            <a:r>
              <a:rPr lang="ar-KW" dirty="0" smtClean="0">
                <a:solidFill>
                  <a:schemeClr val="tx2"/>
                </a:solidFill>
                <a:latin typeface="Calibri" panose="020F0502020204030204" pitchFamily="34" charset="0"/>
                <a:cs typeface="mohammad bold art 1" pitchFamily="2" charset="-78"/>
              </a:rPr>
              <a:t> </a:t>
            </a:r>
            <a:r>
              <a:rPr lang="ar-KW" sz="2400" dirty="0" smtClean="0">
                <a:solidFill>
                  <a:schemeClr val="tx2"/>
                </a:solidFill>
                <a:latin typeface="Calibri" panose="020F0502020204030204" pitchFamily="34" charset="0"/>
                <a:cs typeface="mohammad bold art 1" pitchFamily="2" charset="-78"/>
              </a:rPr>
              <a:t>فريق جاهزية السوق</a:t>
            </a:r>
            <a:r>
              <a:rPr lang="en-US" sz="2400" dirty="0" smtClean="0">
                <a:solidFill>
                  <a:schemeClr val="tx2"/>
                </a:solidFill>
                <a:latin typeface="Calibri" panose="020F0502020204030204" pitchFamily="34" charset="0"/>
                <a:cs typeface="mohammad bold art 1" pitchFamily="2" charset="-78"/>
              </a:rPr>
              <a:t>Market Readiness Group </a:t>
            </a:r>
            <a:r>
              <a:rPr lang="ar-KW" sz="2400" dirty="0" smtClean="0">
                <a:solidFill>
                  <a:schemeClr val="tx2"/>
                </a:solidFill>
                <a:latin typeface="Calibri" panose="020F0502020204030204" pitchFamily="34" charset="0"/>
                <a:cs typeface="mohammad bold art 1" pitchFamily="2" charset="-78"/>
              </a:rPr>
              <a:t> </a:t>
            </a:r>
          </a:p>
          <a:p>
            <a:pPr marL="457200" lvl="1" indent="0" algn="just" rtl="1" fontAlgn="base">
              <a:spcAft>
                <a:spcPct val="0"/>
              </a:spcAft>
              <a:buNone/>
            </a:pPr>
            <a:endParaRPr lang="ar-KW" sz="1200" dirty="0">
              <a:solidFill>
                <a:schemeClr val="tx2"/>
              </a:solidFill>
              <a:latin typeface="Calibri" panose="020F0502020204030204" pitchFamily="34" charset="0"/>
              <a:cs typeface="mohammad bold art 1" pitchFamily="2" charset="-78"/>
            </a:endParaRPr>
          </a:p>
          <a:p>
            <a:pPr marL="457200" lvl="1" indent="0" algn="just" rtl="1" fontAlgn="base">
              <a:spcAft>
                <a:spcPct val="0"/>
              </a:spcAft>
              <a:buNone/>
            </a:pPr>
            <a:endParaRPr lang="ar-KW" sz="1200" dirty="0">
              <a:solidFill>
                <a:schemeClr val="tx2"/>
              </a:solidFill>
              <a:latin typeface="Calibri" panose="020F0502020204030204" pitchFamily="34" charset="0"/>
              <a:cs typeface="mohammad bold art 1" pitchFamily="2" charset="-78"/>
            </a:endParaRPr>
          </a:p>
          <a:p>
            <a:pPr lvl="1" algn="just" rtl="1" fontAlgn="base">
              <a:spcAft>
                <a:spcPct val="0"/>
              </a:spcAft>
            </a:pPr>
            <a:endParaRPr lang="ar-KW" sz="1200" dirty="0" smtClean="0">
              <a:solidFill>
                <a:schemeClr val="tx2"/>
              </a:solidFill>
              <a:latin typeface="Calibri" panose="020F0502020204030204" pitchFamily="34" charset="0"/>
              <a:cs typeface="mohammad bold art 1" pitchFamily="2" charset="-78"/>
            </a:endParaRPr>
          </a:p>
          <a:p>
            <a:pPr algn="just" rtl="1" fontAlgn="base">
              <a:spcAft>
                <a:spcPct val="0"/>
              </a:spcAft>
            </a:pPr>
            <a:endParaRPr lang="ar-KW" sz="1600" dirty="0">
              <a:solidFill>
                <a:schemeClr val="tx2"/>
              </a:solidFill>
              <a:latin typeface="Calibri" panose="020F0502020204030204" pitchFamily="34" charset="0"/>
              <a:cs typeface="mohammad bold art 1" pitchFamily="2" charset="-78"/>
            </a:endParaRPr>
          </a:p>
          <a:p>
            <a:pPr marL="0" indent="0" algn="just" rtl="1" fontAlgn="base">
              <a:spcAft>
                <a:spcPct val="0"/>
              </a:spcAft>
              <a:buNone/>
            </a:pPr>
            <a:endParaRPr lang="ar-KW" sz="1600" dirty="0" smtClean="0">
              <a:solidFill>
                <a:schemeClr val="tx2"/>
              </a:solidFill>
              <a:latin typeface="Calibri" panose="020F0502020204030204" pitchFamily="34" charset="0"/>
              <a:cs typeface="mohammad bold art 1" pitchFamily="2" charset="-78"/>
            </a:endParaRPr>
          </a:p>
          <a:p>
            <a:pPr marL="0" indent="0" algn="just" rtl="1" fontAlgn="base">
              <a:spcAft>
                <a:spcPct val="0"/>
              </a:spcAft>
              <a:buNone/>
            </a:pPr>
            <a:endParaRPr lang="ar-KW" sz="1600" dirty="0">
              <a:solidFill>
                <a:schemeClr val="tx2"/>
              </a:solidFill>
              <a:latin typeface="Calibri" panose="020F0502020204030204" pitchFamily="34" charset="0"/>
              <a:cs typeface="mohammad bold art 1" pitchFamily="2" charset="-78"/>
            </a:endParaRPr>
          </a:p>
          <a:p>
            <a:pPr marL="0" indent="0" algn="just" rtl="1" fontAlgn="base">
              <a:spcAft>
                <a:spcPct val="0"/>
              </a:spcAft>
              <a:buNone/>
            </a:pPr>
            <a:endParaRPr lang="ar-KW" sz="1600" dirty="0" smtClean="0">
              <a:solidFill>
                <a:schemeClr val="tx2"/>
              </a:solidFill>
              <a:latin typeface="Calibri" panose="020F0502020204030204" pitchFamily="34" charset="0"/>
              <a:cs typeface="mohammad bold art 1" pitchFamily="2" charset="-78"/>
            </a:endParaRPr>
          </a:p>
          <a:p>
            <a:pPr marL="0" indent="0" algn="just" rtl="1" fontAlgn="base">
              <a:spcAft>
                <a:spcPct val="0"/>
              </a:spcAft>
              <a:buNone/>
            </a:pPr>
            <a:endParaRPr lang="ar-KW" sz="1600" dirty="0">
              <a:solidFill>
                <a:schemeClr val="tx2"/>
              </a:solidFill>
              <a:latin typeface="Calibri" panose="020F0502020204030204" pitchFamily="34" charset="0"/>
              <a:cs typeface="mohammad bold art 1" pitchFamily="2" charset="-78"/>
            </a:endParaRPr>
          </a:p>
          <a:p>
            <a:pPr marL="0" indent="0" algn="just" rtl="1" fontAlgn="base">
              <a:spcAft>
                <a:spcPct val="0"/>
              </a:spcAft>
              <a:buNone/>
            </a:pPr>
            <a:endParaRPr lang="ar-KW" sz="1600" dirty="0" smtClean="0">
              <a:solidFill>
                <a:schemeClr val="tx2"/>
              </a:solidFill>
              <a:cs typeface="mohammad bold art 1" pitchFamily="2" charset="-78"/>
            </a:endParaRPr>
          </a:p>
          <a:p>
            <a:pPr marL="0" lvl="0" indent="0" algn="r" fontAlgn="base">
              <a:spcAft>
                <a:spcPct val="0"/>
              </a:spcAft>
              <a:buNone/>
            </a:pPr>
            <a:endParaRPr lang="en-US" sz="1800"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23</a:t>
            </a:fld>
            <a:endParaRPr lang="en-US" dirty="0">
              <a:solidFill>
                <a:prstClr val="black">
                  <a:tint val="75000"/>
                </a:prstClr>
              </a:solidFill>
            </a:endParaRP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8" name="Picture 2" descr="Image result for ‫الشركة الكويتية للمقاصة‬‎"/>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898970" y="4754488"/>
            <a:ext cx="1781424" cy="813019"/>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6" descr="Image result for ‫هيئة أسواق المال‬‎"/>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851920" y="3717032"/>
            <a:ext cx="2304405" cy="917848"/>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1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549354" y="4550017"/>
            <a:ext cx="1872208" cy="1221959"/>
          </a:xfrm>
          <a:prstGeom prst="rect">
            <a:avLst/>
          </a:prstGeom>
        </p:spPr>
      </p:pic>
    </p:spTree>
    <p:extLst>
      <p:ext uri="{BB962C8B-B14F-4D97-AF65-F5344CB8AC3E}">
        <p14:creationId xmlns:p14="http://schemas.microsoft.com/office/powerpoint/2010/main" val="42755682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200" b="1" dirty="0">
                <a:solidFill>
                  <a:schemeClr val="tx2"/>
                </a:solidFill>
                <a:latin typeface="Sakkal Majalla" pitchFamily="2" charset="-78"/>
                <a:cs typeface="mohammad bold art 1" pitchFamily="2" charset="-78"/>
              </a:rPr>
              <a:t>جدول أعمال الورشة</a:t>
            </a:r>
            <a:endParaRPr lang="en-US" dirty="0">
              <a:solidFill>
                <a:schemeClr val="tx2"/>
              </a:solidFill>
              <a:cs typeface="mohammad bold art 1" pitchFamily="2" charset="-78"/>
            </a:endParaRPr>
          </a:p>
        </p:txBody>
      </p:sp>
      <p:sp>
        <p:nvSpPr>
          <p:cNvPr id="3" name="Content Placeholder 2"/>
          <p:cNvSpPr>
            <a:spLocks noGrp="1"/>
          </p:cNvSpPr>
          <p:nvPr>
            <p:ph idx="1"/>
          </p:nvPr>
        </p:nvSpPr>
        <p:spPr>
          <a:xfrm>
            <a:off x="457200" y="1600200"/>
            <a:ext cx="8229600" cy="4525963"/>
          </a:xfrm>
        </p:spPr>
        <p:txBody>
          <a:bodyPr>
            <a:normAutofit fontScale="85000" lnSpcReduction="20000"/>
          </a:bodyPr>
          <a:lstStyle/>
          <a:p>
            <a:pPr marL="0" lvl="0" indent="0" algn="r" rtl="1" fontAlgn="base">
              <a:spcBef>
                <a:spcPct val="0"/>
              </a:spcBef>
              <a:spcAft>
                <a:spcPts val="600"/>
              </a:spcAft>
              <a:buNone/>
            </a:pPr>
            <a:r>
              <a:rPr lang="ar-KW" sz="1800" dirty="0">
                <a:solidFill>
                  <a:schemeClr val="tx2"/>
                </a:solidFill>
                <a:latin typeface="Calibri" pitchFamily="34" charset="0"/>
                <a:cs typeface="mohammad bold art 1" pitchFamily="2" charset="-78"/>
              </a:rPr>
              <a:t>مناقشة </a:t>
            </a:r>
            <a:r>
              <a:rPr lang="ar-KW" sz="1800" dirty="0" smtClean="0">
                <a:solidFill>
                  <a:schemeClr val="tx2"/>
                </a:solidFill>
                <a:latin typeface="Calibri" pitchFamily="34" charset="0"/>
                <a:cs typeface="mohammad bold art 1" pitchFamily="2" charset="-78"/>
              </a:rPr>
              <a:t>تغييرات المرحلة الانتقالية الأولى لنظام ما بعد التداول: </a:t>
            </a:r>
            <a:endParaRPr lang="en-US" sz="1800" dirty="0">
              <a:solidFill>
                <a:schemeClr val="tx2"/>
              </a:solidFill>
              <a:latin typeface="Calibri" pitchFamily="34" charset="0"/>
              <a:cs typeface="mohammad bold art 1" pitchFamily="2" charset="-78"/>
            </a:endParaRPr>
          </a:p>
          <a:p>
            <a:pPr marL="0" lvl="0" indent="0" algn="r" rtl="1" fontAlgn="base">
              <a:spcBef>
                <a:spcPct val="0"/>
              </a:spcBef>
              <a:spcAft>
                <a:spcPts val="600"/>
              </a:spcAft>
              <a:buNone/>
            </a:pPr>
            <a:endParaRPr lang="ar-KW" sz="1000" dirty="0">
              <a:solidFill>
                <a:schemeClr val="tx2"/>
              </a:solidFill>
              <a:latin typeface="Calibri" pitchFamily="34" charset="0"/>
              <a:cs typeface="mohammad bold art 1" pitchFamily="2" charset="-78"/>
            </a:endParaRPr>
          </a:p>
          <a:p>
            <a:pPr lvl="0" algn="r" rtl="1" fontAlgn="base">
              <a:spcBef>
                <a:spcPct val="0"/>
              </a:spcBef>
              <a:spcAft>
                <a:spcPts val="600"/>
              </a:spcAft>
              <a:buFont typeface="+mj-lt"/>
              <a:buAutoNum type="arabicPeriod"/>
            </a:pPr>
            <a:r>
              <a:rPr lang="ar-KW" sz="1800" dirty="0" smtClean="0">
                <a:solidFill>
                  <a:schemeClr val="tx2"/>
                </a:solidFill>
                <a:latin typeface="Calibri" pitchFamily="34" charset="0"/>
                <a:cs typeface="mohammad bold art 1" pitchFamily="2" charset="-78"/>
              </a:rPr>
              <a:t>نبذة عن المرحلة الانتقالية الأولى لنظام ما بعد التداول</a:t>
            </a:r>
          </a:p>
          <a:p>
            <a:pPr marL="457200" lvl="1" indent="0" algn="r" rtl="1" fontAlgn="base">
              <a:spcBef>
                <a:spcPct val="0"/>
              </a:spcBef>
              <a:spcAft>
                <a:spcPts val="600"/>
              </a:spcAft>
              <a:buNone/>
            </a:pPr>
            <a:r>
              <a:rPr lang="ar-KW" sz="1600" dirty="0" smtClean="0">
                <a:solidFill>
                  <a:schemeClr val="tx1">
                    <a:lumMod val="65000"/>
                    <a:lumOff val="35000"/>
                  </a:schemeClr>
                </a:solidFill>
                <a:latin typeface="Calibri" pitchFamily="34" charset="0"/>
                <a:cs typeface="mohammad bold art 1" pitchFamily="2" charset="-78"/>
              </a:rPr>
              <a:t>1.1 نبذة عن التغييرات. </a:t>
            </a:r>
          </a:p>
          <a:p>
            <a:pPr marL="457200" lvl="1" indent="0" algn="r" rtl="1" fontAlgn="base">
              <a:spcBef>
                <a:spcPct val="0"/>
              </a:spcBef>
              <a:spcAft>
                <a:spcPts val="600"/>
              </a:spcAft>
              <a:buNone/>
            </a:pPr>
            <a:r>
              <a:rPr lang="ar-KW" sz="1600" dirty="0" smtClean="0">
                <a:solidFill>
                  <a:schemeClr val="tx1">
                    <a:lumMod val="65000"/>
                    <a:lumOff val="35000"/>
                  </a:schemeClr>
                </a:solidFill>
                <a:latin typeface="Calibri" pitchFamily="34" charset="0"/>
                <a:cs typeface="mohammad bold art 1" pitchFamily="2" charset="-78"/>
              </a:rPr>
              <a:t>1.2 أهداف تطبيق هذه التغييرات (المرحلة الانتقالية الأولى). </a:t>
            </a:r>
          </a:p>
          <a:p>
            <a:pPr marL="457200" lvl="1" indent="0" algn="r" rtl="1" fontAlgn="base">
              <a:spcBef>
                <a:spcPct val="0"/>
              </a:spcBef>
              <a:spcAft>
                <a:spcPts val="600"/>
              </a:spcAft>
              <a:buNone/>
            </a:pPr>
            <a:endParaRPr lang="ar-KW" sz="1600" dirty="0">
              <a:solidFill>
                <a:schemeClr val="tx2"/>
              </a:solidFill>
              <a:latin typeface="Calibri" pitchFamily="34" charset="0"/>
              <a:cs typeface="mohammad bold art 1" pitchFamily="2" charset="-78"/>
            </a:endParaRPr>
          </a:p>
          <a:p>
            <a:pPr lvl="0" algn="r" rtl="1" fontAlgn="base">
              <a:spcBef>
                <a:spcPct val="0"/>
              </a:spcBef>
              <a:spcAft>
                <a:spcPts val="600"/>
              </a:spcAft>
              <a:buFont typeface="+mj-lt"/>
              <a:buAutoNum type="arabicPeriod"/>
            </a:pPr>
            <a:r>
              <a:rPr lang="ar-KW" sz="1800" dirty="0" smtClean="0">
                <a:solidFill>
                  <a:schemeClr val="tx2"/>
                </a:solidFill>
                <a:latin typeface="Calibri" pitchFamily="34" charset="0"/>
                <a:cs typeface="mohammad bold art 1" pitchFamily="2" charset="-78"/>
              </a:rPr>
              <a:t>تفاصيل تغييرات المرحلة الانتقالية الأولى لنظام ما بعد التداول</a:t>
            </a:r>
          </a:p>
          <a:p>
            <a:pPr marL="914400" lvl="1" indent="-457200" algn="r" rtl="1" fontAlgn="base">
              <a:spcBef>
                <a:spcPct val="0"/>
              </a:spcBef>
              <a:spcAft>
                <a:spcPts val="600"/>
              </a:spcAft>
              <a:buNone/>
            </a:pPr>
            <a:r>
              <a:rPr lang="ar-KW" sz="1600" dirty="0" smtClean="0">
                <a:solidFill>
                  <a:schemeClr val="tx1">
                    <a:lumMod val="65000"/>
                    <a:lumOff val="35000"/>
                  </a:schemeClr>
                </a:solidFill>
                <a:latin typeface="Calibri" pitchFamily="34" charset="0"/>
                <a:cs typeface="mohammad bold art 1" pitchFamily="2" charset="-78"/>
              </a:rPr>
              <a:t>2.1 توحيد </a:t>
            </a:r>
            <a:r>
              <a:rPr lang="ar-KW" sz="1600" dirty="0">
                <a:solidFill>
                  <a:schemeClr val="tx1">
                    <a:lumMod val="65000"/>
                    <a:lumOff val="35000"/>
                  </a:schemeClr>
                </a:solidFill>
                <a:latin typeface="Calibri" pitchFamily="34" charset="0"/>
                <a:cs typeface="mohammad bold art 1" pitchFamily="2" charset="-78"/>
              </a:rPr>
              <a:t>دورة التسوية لتصبح ثلاثة أيام عمل بعد يوم التداول، </a:t>
            </a:r>
            <a:r>
              <a:rPr lang="en-US" sz="1600" dirty="0">
                <a:solidFill>
                  <a:schemeClr val="tx1">
                    <a:lumMod val="65000"/>
                    <a:lumOff val="35000"/>
                  </a:schemeClr>
                </a:solidFill>
                <a:latin typeface="Calibri" pitchFamily="34" charset="0"/>
                <a:cs typeface="mohammad bold art 1" pitchFamily="2" charset="-78"/>
              </a:rPr>
              <a:t>T+3. </a:t>
            </a:r>
          </a:p>
          <a:p>
            <a:pPr marL="914400" lvl="1" indent="-457200" algn="r" rtl="1" fontAlgn="base">
              <a:spcBef>
                <a:spcPct val="0"/>
              </a:spcBef>
              <a:spcAft>
                <a:spcPts val="600"/>
              </a:spcAft>
              <a:buNone/>
            </a:pPr>
            <a:r>
              <a:rPr lang="ar-KW" sz="1600" dirty="0" smtClean="0">
                <a:solidFill>
                  <a:schemeClr val="tx1">
                    <a:lumMod val="65000"/>
                    <a:lumOff val="35000"/>
                  </a:schemeClr>
                </a:solidFill>
                <a:latin typeface="Calibri" pitchFamily="34" charset="0"/>
                <a:cs typeface="mohammad bold art 1" pitchFamily="2" charset="-78"/>
              </a:rPr>
              <a:t>2.2 آلية </a:t>
            </a:r>
            <a:r>
              <a:rPr lang="ar-KW" sz="1600" dirty="0">
                <a:solidFill>
                  <a:schemeClr val="tx1">
                    <a:lumMod val="65000"/>
                    <a:lumOff val="35000"/>
                  </a:schemeClr>
                </a:solidFill>
                <a:latin typeface="Calibri" pitchFamily="34" charset="0"/>
                <a:cs typeface="mohammad bold art 1" pitchFamily="2" charset="-78"/>
              </a:rPr>
              <a:t>تحديد المواعيد المتعلقة باستحقاقات الأسهم والمساهمين المستحقين للتوزيعات لتتوافق مع الممارسات العالمية.</a:t>
            </a:r>
          </a:p>
          <a:p>
            <a:pPr marL="914400" lvl="1" indent="-457200" algn="r" rtl="1" fontAlgn="base">
              <a:spcBef>
                <a:spcPct val="0"/>
              </a:spcBef>
              <a:spcAft>
                <a:spcPts val="600"/>
              </a:spcAft>
              <a:buNone/>
            </a:pPr>
            <a:r>
              <a:rPr lang="ar-KW" sz="1600" dirty="0" smtClean="0">
                <a:solidFill>
                  <a:schemeClr val="tx1">
                    <a:lumMod val="65000"/>
                    <a:lumOff val="35000"/>
                  </a:schemeClr>
                </a:solidFill>
                <a:latin typeface="Calibri" pitchFamily="34" charset="0"/>
                <a:cs typeface="mohammad bold art 1" pitchFamily="2" charset="-78"/>
              </a:rPr>
              <a:t>2.3 طرح مفهوم </a:t>
            </a:r>
            <a:r>
              <a:rPr lang="ar-KW" sz="1600" dirty="0">
                <a:solidFill>
                  <a:schemeClr val="tx1">
                    <a:lumMod val="65000"/>
                    <a:lumOff val="35000"/>
                  </a:schemeClr>
                </a:solidFill>
                <a:latin typeface="Calibri" pitchFamily="34" charset="0"/>
                <a:cs typeface="mohammad bold art 1" pitchFamily="2" charset="-78"/>
              </a:rPr>
              <a:t>الضمانات المالية لمواجهة مخاطر الإخفاقات. </a:t>
            </a:r>
          </a:p>
          <a:p>
            <a:pPr marL="914400" lvl="1" indent="-457200" algn="r" rtl="1" fontAlgn="base">
              <a:spcBef>
                <a:spcPct val="0"/>
              </a:spcBef>
              <a:spcAft>
                <a:spcPts val="600"/>
              </a:spcAft>
              <a:buNone/>
            </a:pPr>
            <a:r>
              <a:rPr lang="ar-KW" sz="1600" dirty="0" smtClean="0">
                <a:solidFill>
                  <a:schemeClr val="tx1">
                    <a:lumMod val="65000"/>
                    <a:lumOff val="35000"/>
                  </a:schemeClr>
                </a:solidFill>
                <a:latin typeface="Calibri" pitchFamily="34" charset="0"/>
                <a:cs typeface="mohammad bold art 1" pitchFamily="2" charset="-78"/>
              </a:rPr>
              <a:t>2.4 وحدات </a:t>
            </a:r>
            <a:r>
              <a:rPr lang="ar-KW" sz="1600" dirty="0">
                <a:solidFill>
                  <a:schemeClr val="tx1">
                    <a:lumMod val="65000"/>
                    <a:lumOff val="35000"/>
                  </a:schemeClr>
                </a:solidFill>
                <a:latin typeface="Calibri" pitchFamily="34" charset="0"/>
                <a:cs typeface="mohammad bold art 1" pitchFamily="2" charset="-78"/>
              </a:rPr>
              <a:t>التغيير السعري. </a:t>
            </a:r>
          </a:p>
          <a:p>
            <a:pPr marL="914400" lvl="1" indent="-457200" algn="r" rtl="1" fontAlgn="base">
              <a:spcBef>
                <a:spcPct val="0"/>
              </a:spcBef>
              <a:spcAft>
                <a:spcPts val="600"/>
              </a:spcAft>
              <a:buNone/>
            </a:pPr>
            <a:r>
              <a:rPr lang="ar-KW" sz="1600" dirty="0" smtClean="0">
                <a:solidFill>
                  <a:schemeClr val="tx1">
                    <a:lumMod val="65000"/>
                    <a:lumOff val="35000"/>
                  </a:schemeClr>
                </a:solidFill>
                <a:latin typeface="Calibri" pitchFamily="34" charset="0"/>
                <a:cs typeface="mohammad bold art 1" pitchFamily="2" charset="-78"/>
              </a:rPr>
              <a:t>2.5 الحدود </a:t>
            </a:r>
            <a:r>
              <a:rPr lang="ar-KW" sz="1600" dirty="0">
                <a:solidFill>
                  <a:schemeClr val="tx1">
                    <a:lumMod val="65000"/>
                    <a:lumOff val="35000"/>
                  </a:schemeClr>
                </a:solidFill>
                <a:latin typeface="Calibri" pitchFamily="34" charset="0"/>
                <a:cs typeface="mohammad bold art 1" pitchFamily="2" charset="-78"/>
              </a:rPr>
              <a:t>السعرية (الحد الأعلى والحد الأدنى).</a:t>
            </a:r>
          </a:p>
          <a:p>
            <a:pPr marL="914400" lvl="1" indent="-457200" algn="r" rtl="1" fontAlgn="base">
              <a:spcBef>
                <a:spcPct val="0"/>
              </a:spcBef>
              <a:spcAft>
                <a:spcPts val="600"/>
              </a:spcAft>
              <a:buNone/>
            </a:pPr>
            <a:r>
              <a:rPr lang="ar-KW" sz="1600" dirty="0" smtClean="0">
                <a:solidFill>
                  <a:schemeClr val="tx1">
                    <a:lumMod val="65000"/>
                    <a:lumOff val="35000"/>
                  </a:schemeClr>
                </a:solidFill>
                <a:latin typeface="Calibri" pitchFamily="34" charset="0"/>
                <a:cs typeface="mohammad bold art 1" pitchFamily="2" charset="-78"/>
              </a:rPr>
              <a:t>2.6 استحداث </a:t>
            </a:r>
            <a:r>
              <a:rPr lang="ar-KW" sz="1600" dirty="0">
                <a:solidFill>
                  <a:schemeClr val="tx1">
                    <a:lumMod val="65000"/>
                    <a:lumOff val="35000"/>
                  </a:schemeClr>
                </a:solidFill>
                <a:latin typeface="Calibri" pitchFamily="34" charset="0"/>
                <a:cs typeface="mohammad bold art 1" pitchFamily="2" charset="-78"/>
              </a:rPr>
              <a:t>الإغلاق العشوائي. </a:t>
            </a:r>
          </a:p>
          <a:p>
            <a:pPr marL="914400" lvl="1" indent="-457200" algn="r" rtl="1" fontAlgn="base">
              <a:spcBef>
                <a:spcPct val="0"/>
              </a:spcBef>
              <a:spcAft>
                <a:spcPts val="600"/>
              </a:spcAft>
              <a:buNone/>
            </a:pPr>
            <a:r>
              <a:rPr lang="ar-KW" sz="1600" dirty="0" smtClean="0">
                <a:solidFill>
                  <a:schemeClr val="tx1">
                    <a:lumMod val="65000"/>
                    <a:lumOff val="35000"/>
                  </a:schemeClr>
                </a:solidFill>
                <a:latin typeface="Calibri" pitchFamily="34" charset="0"/>
                <a:cs typeface="mohammad bold art 1" pitchFamily="2" charset="-78"/>
              </a:rPr>
              <a:t>2.7 إتاحة </a:t>
            </a:r>
            <a:r>
              <a:rPr lang="ar-KW" sz="1600" dirty="0">
                <a:solidFill>
                  <a:schemeClr val="tx1">
                    <a:lumMod val="65000"/>
                    <a:lumOff val="35000"/>
                  </a:schemeClr>
                </a:solidFill>
                <a:latin typeface="Calibri" pitchFamily="34" charset="0"/>
                <a:cs typeface="mohammad bold art 1" pitchFamily="2" charset="-78"/>
              </a:rPr>
              <a:t>خاصية رفض الالتزام لأمناء الحفظ. </a:t>
            </a:r>
          </a:p>
          <a:p>
            <a:pPr marL="914400" lvl="1" indent="-457200" algn="r" rtl="1" fontAlgn="base">
              <a:spcBef>
                <a:spcPct val="0"/>
              </a:spcBef>
              <a:spcAft>
                <a:spcPts val="600"/>
              </a:spcAft>
              <a:buNone/>
            </a:pPr>
            <a:r>
              <a:rPr lang="ar-KW" sz="1600" dirty="0" smtClean="0">
                <a:solidFill>
                  <a:schemeClr val="tx1">
                    <a:lumMod val="65000"/>
                    <a:lumOff val="35000"/>
                  </a:schemeClr>
                </a:solidFill>
                <a:latin typeface="Calibri" pitchFamily="34" charset="0"/>
                <a:cs typeface="mohammad bold art 1" pitchFamily="2" charset="-78"/>
              </a:rPr>
              <a:t>2.8 توفير </a:t>
            </a:r>
            <a:r>
              <a:rPr lang="ar-KW" sz="1600" dirty="0">
                <a:solidFill>
                  <a:schemeClr val="tx1">
                    <a:lumMod val="65000"/>
                    <a:lumOff val="35000"/>
                  </a:schemeClr>
                </a:solidFill>
                <a:latin typeface="Calibri" pitchFamily="34" charset="0"/>
                <a:cs typeface="mohammad bold art 1" pitchFamily="2" charset="-78"/>
              </a:rPr>
              <a:t>النظم اللازمة لعمل صانع السوق</a:t>
            </a:r>
            <a:r>
              <a:rPr lang="ar-KW" sz="1600" dirty="0" smtClean="0">
                <a:solidFill>
                  <a:schemeClr val="tx1">
                    <a:lumMod val="65000"/>
                    <a:lumOff val="35000"/>
                  </a:schemeClr>
                </a:solidFill>
                <a:latin typeface="Calibri" pitchFamily="34" charset="0"/>
                <a:cs typeface="mohammad bold art 1" pitchFamily="2" charset="-78"/>
              </a:rPr>
              <a:t>.</a:t>
            </a:r>
          </a:p>
          <a:p>
            <a:pPr marL="914400" lvl="1" indent="-457200" algn="r" rtl="1" fontAlgn="base">
              <a:spcBef>
                <a:spcPct val="0"/>
              </a:spcBef>
              <a:spcAft>
                <a:spcPts val="600"/>
              </a:spcAft>
              <a:buNone/>
            </a:pPr>
            <a:endParaRPr lang="ar-KW" sz="1600" dirty="0">
              <a:solidFill>
                <a:schemeClr val="tx1">
                  <a:lumMod val="65000"/>
                  <a:lumOff val="35000"/>
                </a:schemeClr>
              </a:solidFill>
              <a:latin typeface="Calibri" pitchFamily="34" charset="0"/>
              <a:cs typeface="mohammad bold art 1" pitchFamily="2" charset="-78"/>
            </a:endParaRPr>
          </a:p>
          <a:p>
            <a:pPr marL="57150" indent="0" algn="r" rtl="1" fontAlgn="base">
              <a:spcBef>
                <a:spcPct val="0"/>
              </a:spcBef>
              <a:spcAft>
                <a:spcPts val="600"/>
              </a:spcAft>
              <a:buNone/>
            </a:pPr>
            <a:r>
              <a:rPr lang="ar-KW" sz="1800" dirty="0" smtClean="0">
                <a:solidFill>
                  <a:schemeClr val="tx2"/>
                </a:solidFill>
                <a:latin typeface="Calibri" pitchFamily="34" charset="0"/>
                <a:cs typeface="mohammad bold art 1" pitchFamily="2" charset="-78"/>
              </a:rPr>
              <a:t>3.</a:t>
            </a:r>
            <a:r>
              <a:rPr lang="en-US" sz="1800" dirty="0" smtClean="0">
                <a:solidFill>
                  <a:schemeClr val="tx2"/>
                </a:solidFill>
                <a:latin typeface="Calibri" pitchFamily="34" charset="0"/>
                <a:cs typeface="mohammad bold art 1" pitchFamily="2" charset="-78"/>
              </a:rPr>
              <a:t>    </a:t>
            </a:r>
            <a:r>
              <a:rPr lang="ar-KW" sz="1800" dirty="0" smtClean="0">
                <a:solidFill>
                  <a:schemeClr val="tx2"/>
                </a:solidFill>
                <a:latin typeface="Calibri" pitchFamily="34" charset="0"/>
                <a:cs typeface="mohammad bold art 1" pitchFamily="2" charset="-78"/>
              </a:rPr>
              <a:t> أسئلة </a:t>
            </a:r>
            <a:r>
              <a:rPr lang="en-US" sz="1800" dirty="0" smtClean="0">
                <a:solidFill>
                  <a:schemeClr val="tx2"/>
                </a:solidFill>
                <a:latin typeface="Calibri" pitchFamily="34" charset="0"/>
                <a:cs typeface="mohammad bold art 1" pitchFamily="2" charset="-78"/>
              </a:rPr>
              <a:t>Q&amp;As </a:t>
            </a:r>
            <a:endParaRPr lang="ar-KW" sz="1800"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3</a:t>
            </a:fld>
            <a:endParaRPr lang="en-US" dirty="0"/>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541842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484784"/>
            <a:ext cx="8229600" cy="1143000"/>
          </a:xfrm>
          <a:solidFill>
            <a:schemeClr val="tx2"/>
          </a:solidFill>
        </p:spPr>
        <p:txBody>
          <a:bodyPr>
            <a:normAutofit fontScale="90000"/>
          </a:bodyPr>
          <a:lstStyle/>
          <a:p>
            <a:pPr algn="r"/>
            <a:r>
              <a:rPr lang="ar-KW" dirty="0" smtClean="0">
                <a:solidFill>
                  <a:schemeClr val="bg1"/>
                </a:solidFill>
                <a:cs typeface="mohammad bold art 1" pitchFamily="2" charset="-78"/>
              </a:rPr>
              <a:t>1. نبذة عن المرحلة الانتقالية الأولى لنظام ما بعد التداول</a:t>
            </a:r>
            <a:endParaRPr lang="en-US" dirty="0">
              <a:solidFill>
                <a:schemeClr val="bg1"/>
              </a:solidFill>
              <a:cs typeface="mohammad bold art 1" pitchFamily="2" charset="-78"/>
            </a:endParaRPr>
          </a:p>
        </p:txBody>
      </p:sp>
    </p:spTree>
    <p:extLst>
      <p:ext uri="{BB962C8B-B14F-4D97-AF65-F5344CB8AC3E}">
        <p14:creationId xmlns:p14="http://schemas.microsoft.com/office/powerpoint/2010/main" val="1496807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3200" b="1" dirty="0" smtClean="0">
                <a:solidFill>
                  <a:schemeClr val="tx2"/>
                </a:solidFill>
                <a:latin typeface="Sakkal Majalla" pitchFamily="2" charset="-78"/>
                <a:cs typeface="mohammad bold art 1" pitchFamily="2" charset="-78"/>
              </a:rPr>
              <a:t>1.1 نبذة عن التغييرات</a:t>
            </a:r>
            <a:endParaRPr lang="en-US" sz="3200" b="1"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457200" y="1600200"/>
            <a:ext cx="8229600" cy="4525963"/>
          </a:xfrm>
        </p:spPr>
        <p:txBody>
          <a:bodyPr>
            <a:normAutofit/>
          </a:bodyPr>
          <a:lstStyle/>
          <a:p>
            <a:pPr indent="-285750" algn="r" rtl="1" fontAlgn="base">
              <a:spcBef>
                <a:spcPct val="0"/>
              </a:spcBef>
              <a:spcAft>
                <a:spcPts val="600"/>
              </a:spcAft>
            </a:pPr>
            <a:r>
              <a:rPr lang="ar-KW" sz="1800" dirty="0" smtClean="0">
                <a:latin typeface="Calibri" pitchFamily="34" charset="0"/>
                <a:cs typeface="mohammad bold art 1" pitchFamily="2" charset="-78"/>
              </a:rPr>
              <a:t>تتمثل </a:t>
            </a:r>
            <a:r>
              <a:rPr lang="ar-KW" sz="1800" dirty="0">
                <a:latin typeface="Calibri" pitchFamily="34" charset="0"/>
                <a:cs typeface="mohammad bold art 1" pitchFamily="2" charset="-78"/>
              </a:rPr>
              <a:t>تطبيقات المرحلة الانتقالية الأولى لنظام ما بعد التداول بالآتي</a:t>
            </a:r>
            <a:r>
              <a:rPr lang="ar-KW" sz="1800" dirty="0" smtClean="0">
                <a:latin typeface="Calibri" pitchFamily="34" charset="0"/>
                <a:cs typeface="mohammad bold art 1" pitchFamily="2" charset="-78"/>
              </a:rPr>
              <a:t>:</a:t>
            </a:r>
          </a:p>
          <a:p>
            <a:pPr marL="457200" lvl="1" indent="0" algn="r" rtl="1" fontAlgn="base">
              <a:spcBef>
                <a:spcPct val="0"/>
              </a:spcBef>
              <a:spcAft>
                <a:spcPts val="600"/>
              </a:spcAft>
              <a:buNone/>
            </a:pPr>
            <a:endParaRPr lang="ar-KW" sz="1600" dirty="0">
              <a:solidFill>
                <a:schemeClr val="tx1">
                  <a:lumMod val="65000"/>
                  <a:lumOff val="35000"/>
                </a:schemeClr>
              </a:solidFill>
              <a:latin typeface="Calibri" pitchFamily="34" charset="0"/>
              <a:cs typeface="mohammad bold art 1" pitchFamily="2" charset="-78"/>
            </a:endParaRPr>
          </a:p>
          <a:p>
            <a:pPr marL="858838" lvl="1" indent="-401638" algn="r" rtl="1" fontAlgn="base">
              <a:spcBef>
                <a:spcPct val="0"/>
              </a:spcBef>
              <a:spcAft>
                <a:spcPts val="600"/>
              </a:spcAft>
              <a:buNone/>
            </a:pPr>
            <a:r>
              <a:rPr lang="ar-KW" sz="1600" dirty="0" smtClean="0">
                <a:latin typeface="Calibri" pitchFamily="34" charset="0"/>
                <a:cs typeface="mohammad bold art 1" pitchFamily="2" charset="-78"/>
              </a:rPr>
              <a:t>1-    توحيد </a:t>
            </a:r>
            <a:r>
              <a:rPr lang="ar-KW" sz="1600" dirty="0">
                <a:latin typeface="Calibri" pitchFamily="34" charset="0"/>
                <a:cs typeface="mohammad bold art 1" pitchFamily="2" charset="-78"/>
              </a:rPr>
              <a:t>دورة التسوية لتصبح ثلاثة أيام عمل بعد يوم التداول، </a:t>
            </a:r>
            <a:r>
              <a:rPr lang="en-US" sz="1600" dirty="0">
                <a:latin typeface="Calibri" pitchFamily="34" charset="0"/>
                <a:cs typeface="mohammad bold art 1" pitchFamily="2" charset="-78"/>
              </a:rPr>
              <a:t>T+3. </a:t>
            </a:r>
          </a:p>
          <a:p>
            <a:pPr marL="858838" lvl="1" indent="-401638" algn="r" rtl="1" fontAlgn="base">
              <a:spcBef>
                <a:spcPct val="0"/>
              </a:spcBef>
              <a:spcAft>
                <a:spcPts val="600"/>
              </a:spcAft>
              <a:buNone/>
            </a:pPr>
            <a:r>
              <a:rPr lang="en-US" sz="1600" dirty="0">
                <a:latin typeface="Calibri" pitchFamily="34" charset="0"/>
                <a:cs typeface="mohammad bold art 1" pitchFamily="2" charset="-78"/>
              </a:rPr>
              <a:t>2</a:t>
            </a:r>
            <a:r>
              <a:rPr lang="ar-KW" sz="1600" dirty="0">
                <a:latin typeface="Calibri" pitchFamily="34" charset="0"/>
                <a:cs typeface="mohammad bold art 1" pitchFamily="2" charset="-78"/>
              </a:rPr>
              <a:t>-     آلية تحديد المواعيد المتعلقة باستحقاقات الأسهم والمساهمين المستحقين للتوزيعات لتتوافق مع الممارسات العالمية.</a:t>
            </a:r>
          </a:p>
          <a:p>
            <a:pPr marL="858838" lvl="1" indent="-401638" algn="r" rtl="1" fontAlgn="base">
              <a:spcBef>
                <a:spcPct val="0"/>
              </a:spcBef>
              <a:spcAft>
                <a:spcPts val="600"/>
              </a:spcAft>
              <a:buNone/>
            </a:pPr>
            <a:r>
              <a:rPr lang="ar-KW" sz="1600" dirty="0">
                <a:latin typeface="Calibri" pitchFamily="34" charset="0"/>
                <a:cs typeface="mohammad bold art 1" pitchFamily="2" charset="-78"/>
              </a:rPr>
              <a:t>3-       طرح مفهوم الضمانات المالية لمواجهة مخاطر الإخفاقات. </a:t>
            </a:r>
          </a:p>
          <a:p>
            <a:pPr marL="858838" lvl="1" indent="-401638" algn="r" rtl="1" fontAlgn="base">
              <a:spcBef>
                <a:spcPct val="0"/>
              </a:spcBef>
              <a:spcAft>
                <a:spcPts val="600"/>
              </a:spcAft>
              <a:buNone/>
            </a:pPr>
            <a:r>
              <a:rPr lang="ar-KW" sz="1600" dirty="0">
                <a:latin typeface="Calibri" pitchFamily="34" charset="0"/>
                <a:cs typeface="mohammad bold art 1" pitchFamily="2" charset="-78"/>
              </a:rPr>
              <a:t>4-	 وحدات التغيير السعري. </a:t>
            </a:r>
          </a:p>
          <a:p>
            <a:pPr marL="858838" lvl="1" indent="-401638" algn="r" rtl="1" fontAlgn="base">
              <a:spcBef>
                <a:spcPct val="0"/>
              </a:spcBef>
              <a:spcAft>
                <a:spcPts val="600"/>
              </a:spcAft>
              <a:buNone/>
            </a:pPr>
            <a:r>
              <a:rPr lang="ar-KW" sz="1600" dirty="0">
                <a:latin typeface="Calibri" pitchFamily="34" charset="0"/>
                <a:cs typeface="mohammad bold art 1" pitchFamily="2" charset="-78"/>
              </a:rPr>
              <a:t>5-	الحدود السعرية (الحد الأعلى والحد الأدنى).</a:t>
            </a:r>
          </a:p>
          <a:p>
            <a:pPr marL="858838" lvl="1" indent="-401638" algn="r" rtl="1" fontAlgn="base">
              <a:spcBef>
                <a:spcPct val="0"/>
              </a:spcBef>
              <a:spcAft>
                <a:spcPts val="600"/>
              </a:spcAft>
              <a:buNone/>
            </a:pPr>
            <a:r>
              <a:rPr lang="ar-KW" sz="1600" dirty="0">
                <a:latin typeface="Calibri" pitchFamily="34" charset="0"/>
                <a:cs typeface="mohammad bold art 1" pitchFamily="2" charset="-78"/>
              </a:rPr>
              <a:t>6-	استحداث الإغلاق العشوائي. </a:t>
            </a:r>
          </a:p>
          <a:p>
            <a:pPr marL="858838" lvl="1" indent="-401638" algn="r" rtl="1" fontAlgn="base">
              <a:spcBef>
                <a:spcPct val="0"/>
              </a:spcBef>
              <a:spcAft>
                <a:spcPts val="600"/>
              </a:spcAft>
              <a:buNone/>
            </a:pPr>
            <a:r>
              <a:rPr lang="ar-KW" sz="1600" dirty="0">
                <a:latin typeface="Calibri" pitchFamily="34" charset="0"/>
                <a:cs typeface="mohammad bold art 1" pitchFamily="2" charset="-78"/>
              </a:rPr>
              <a:t>7-	إتاحة خاصية رفض الالتزام لأمناء الحفظ. </a:t>
            </a:r>
          </a:p>
          <a:p>
            <a:pPr marL="858838" lvl="1" indent="-401638" algn="r" rtl="1" fontAlgn="base">
              <a:spcBef>
                <a:spcPct val="0"/>
              </a:spcBef>
              <a:spcAft>
                <a:spcPts val="600"/>
              </a:spcAft>
              <a:buNone/>
            </a:pPr>
            <a:r>
              <a:rPr lang="ar-KW" sz="1600" dirty="0">
                <a:latin typeface="Calibri" pitchFamily="34" charset="0"/>
                <a:cs typeface="mohammad bold art 1" pitchFamily="2" charset="-78"/>
              </a:rPr>
              <a:t>8-	توفير النظم اللازمة لعمل صانع السوق.</a:t>
            </a:r>
          </a:p>
          <a:p>
            <a:pPr marL="0" lvl="0" indent="0" algn="r" fontAlgn="base">
              <a:spcAft>
                <a:spcPct val="0"/>
              </a:spcAft>
              <a:buNone/>
            </a:pPr>
            <a:endParaRPr lang="en-US" sz="1800"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5</a:t>
            </a:fld>
            <a:endParaRPr lang="en-US" dirty="0">
              <a:solidFill>
                <a:prstClr val="black">
                  <a:tint val="75000"/>
                </a:prstClr>
              </a:solidFill>
            </a:endParaRP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25651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3200" b="1" dirty="0" smtClean="0">
                <a:solidFill>
                  <a:schemeClr val="tx2"/>
                </a:solidFill>
                <a:latin typeface="Sakkal Majalla" pitchFamily="2" charset="-78"/>
                <a:cs typeface="mohammad bold art 1" pitchFamily="2" charset="-78"/>
              </a:rPr>
              <a:t>2.1 أهداف تطبيق التغييرات</a:t>
            </a:r>
            <a:endParaRPr lang="en-US" sz="3200" b="1"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457200" y="1600200"/>
            <a:ext cx="8229600" cy="4525963"/>
          </a:xfrm>
        </p:spPr>
        <p:txBody>
          <a:bodyPr>
            <a:normAutofit/>
          </a:bodyPr>
          <a:lstStyle/>
          <a:p>
            <a:pPr indent="-285750" algn="r" rtl="1" fontAlgn="base">
              <a:spcBef>
                <a:spcPct val="0"/>
              </a:spcBef>
              <a:spcAft>
                <a:spcPts val="600"/>
              </a:spcAft>
            </a:pPr>
            <a:r>
              <a:rPr lang="ar-KW" sz="1800" dirty="0" smtClean="0">
                <a:cs typeface="mohammad bold art 1" pitchFamily="2" charset="-78"/>
              </a:rPr>
              <a:t>يمكن </a:t>
            </a:r>
            <a:r>
              <a:rPr lang="ar-KW" sz="1800" dirty="0">
                <a:cs typeface="mohammad bold art 1" pitchFamily="2" charset="-78"/>
              </a:rPr>
              <a:t>تلخيص الأهداف الرئيسية من إنجاز المرحلة الانتقالية الأولى لنظام ما بعد التداول بالآتي: </a:t>
            </a:r>
            <a:endParaRPr lang="ar-KW" sz="1800" dirty="0" smtClean="0">
              <a:cs typeface="mohammad bold art 1" pitchFamily="2" charset="-78"/>
            </a:endParaRPr>
          </a:p>
          <a:p>
            <a:pPr indent="-285750" algn="r" rtl="1" fontAlgn="base">
              <a:spcBef>
                <a:spcPct val="0"/>
              </a:spcBef>
              <a:spcAft>
                <a:spcPts val="600"/>
              </a:spcAft>
            </a:pPr>
            <a:endParaRPr lang="ar-KW" sz="1800" dirty="0">
              <a:cs typeface="mohammad bold art 1" pitchFamily="2" charset="-78"/>
            </a:endParaRPr>
          </a:p>
          <a:p>
            <a:pPr marL="741363" indent="-684213" algn="r" rtl="1" fontAlgn="base">
              <a:spcBef>
                <a:spcPct val="0"/>
              </a:spcBef>
              <a:spcAft>
                <a:spcPts val="600"/>
              </a:spcAft>
              <a:buNone/>
            </a:pPr>
            <a:r>
              <a:rPr lang="ar-KW" sz="1800" dirty="0">
                <a:cs typeface="mohammad bold art 1" pitchFamily="2" charset="-78"/>
              </a:rPr>
              <a:t>1-	معالجة مخاطر عمليات منظومة ما بعد التداول.  </a:t>
            </a:r>
          </a:p>
          <a:p>
            <a:pPr marL="741363" indent="-684213" algn="r" rtl="1" fontAlgn="base">
              <a:spcBef>
                <a:spcPct val="0"/>
              </a:spcBef>
              <a:spcAft>
                <a:spcPts val="600"/>
              </a:spcAft>
              <a:buNone/>
            </a:pPr>
            <a:r>
              <a:rPr lang="ar-KW" sz="1800" dirty="0">
                <a:cs typeface="mohammad bold art 1" pitchFamily="2" charset="-78"/>
              </a:rPr>
              <a:t>2-	تهيئة البنية التحتية لتطوير أسواق </a:t>
            </a:r>
            <a:r>
              <a:rPr lang="ar-KW" sz="1800" dirty="0" smtClean="0">
                <a:cs typeface="mohammad bold art 1" pitchFamily="2" charset="-78"/>
              </a:rPr>
              <a:t>المال.</a:t>
            </a:r>
            <a:endParaRPr lang="ar-KW" sz="1800" dirty="0">
              <a:cs typeface="mohammad bold art 1" pitchFamily="2" charset="-78"/>
            </a:endParaRPr>
          </a:p>
          <a:p>
            <a:pPr marL="741363" indent="-684213" algn="r" rtl="1" fontAlgn="base">
              <a:spcBef>
                <a:spcPct val="0"/>
              </a:spcBef>
              <a:spcAft>
                <a:spcPts val="600"/>
              </a:spcAft>
              <a:buNone/>
            </a:pPr>
            <a:r>
              <a:rPr lang="ar-KW" sz="1800" dirty="0">
                <a:cs typeface="mohammad bold art 1" pitchFamily="2" charset="-78"/>
              </a:rPr>
              <a:t>3-	التوافق مع بعض الممارسات العالمية، والمساهمة في الاقتراب من ترقية تصنيف </a:t>
            </a:r>
            <a:r>
              <a:rPr lang="ar-KW" sz="1800" dirty="0" smtClean="0">
                <a:cs typeface="mohammad bold art 1" pitchFamily="2" charset="-78"/>
              </a:rPr>
              <a:t>البورصة </a:t>
            </a:r>
            <a:r>
              <a:rPr lang="ar-KW" sz="1800" dirty="0">
                <a:cs typeface="mohammad bold art 1" pitchFamily="2" charset="-78"/>
              </a:rPr>
              <a:t>إلى سوق ناشئ.</a:t>
            </a:r>
          </a:p>
          <a:p>
            <a:pPr marL="741363" indent="-684213" algn="r" rtl="1" fontAlgn="base">
              <a:spcBef>
                <a:spcPct val="0"/>
              </a:spcBef>
              <a:spcAft>
                <a:spcPts val="600"/>
              </a:spcAft>
              <a:buNone/>
            </a:pPr>
            <a:r>
              <a:rPr lang="ar-KW" sz="1800" dirty="0">
                <a:cs typeface="mohammad bold art 1" pitchFamily="2" charset="-78"/>
              </a:rPr>
              <a:t>4-	توفير البيئة المناسبة لعمل صانع السوق.</a:t>
            </a:r>
          </a:p>
          <a:p>
            <a:pPr marL="741363" indent="-684213" algn="r" rtl="1" fontAlgn="base">
              <a:spcBef>
                <a:spcPct val="0"/>
              </a:spcBef>
              <a:spcAft>
                <a:spcPts val="600"/>
              </a:spcAft>
              <a:buNone/>
            </a:pPr>
            <a:r>
              <a:rPr lang="ar-KW" sz="1800" dirty="0">
                <a:cs typeface="mohammad bold art 1" pitchFamily="2" charset="-78"/>
              </a:rPr>
              <a:t>5-	إعداد السوق إلى تطبيق المراحل اللاحقة للمشروع.</a:t>
            </a:r>
          </a:p>
          <a:p>
            <a:pPr marL="57150" indent="0" algn="r" rtl="1" fontAlgn="base">
              <a:spcBef>
                <a:spcPct val="0"/>
              </a:spcBef>
              <a:spcAft>
                <a:spcPts val="600"/>
              </a:spcAft>
              <a:buNone/>
            </a:pPr>
            <a:endParaRPr lang="en-US" sz="1800" dirty="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6</a:t>
            </a:fld>
            <a:endParaRPr lang="en-US" dirty="0">
              <a:solidFill>
                <a:prstClr val="black">
                  <a:tint val="75000"/>
                </a:prstClr>
              </a:solidFill>
            </a:endParaRP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926816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484784"/>
            <a:ext cx="8229600" cy="1143000"/>
          </a:xfrm>
          <a:solidFill>
            <a:schemeClr val="tx2"/>
          </a:solidFill>
        </p:spPr>
        <p:txBody>
          <a:bodyPr>
            <a:normAutofit fontScale="90000"/>
          </a:bodyPr>
          <a:lstStyle/>
          <a:p>
            <a:pPr algn="r"/>
            <a:r>
              <a:rPr lang="ar-KW" dirty="0" smtClean="0">
                <a:solidFill>
                  <a:schemeClr val="bg1"/>
                </a:solidFill>
                <a:cs typeface="mohammad bold art 1" pitchFamily="2" charset="-78"/>
              </a:rPr>
              <a:t>2. </a:t>
            </a:r>
            <a:r>
              <a:rPr lang="ar-KW" dirty="0">
                <a:solidFill>
                  <a:schemeClr val="bg1"/>
                </a:solidFill>
                <a:cs typeface="mohammad bold art 1" pitchFamily="2" charset="-78"/>
              </a:rPr>
              <a:t>تفاصيل تغييرات المرحلة الانتقالية الأولى لنظام ما بعد التداول</a:t>
            </a:r>
          </a:p>
        </p:txBody>
      </p:sp>
    </p:spTree>
    <p:extLst>
      <p:ext uri="{BB962C8B-B14F-4D97-AF65-F5344CB8AC3E}">
        <p14:creationId xmlns:p14="http://schemas.microsoft.com/office/powerpoint/2010/main" val="30042946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2800" b="1" dirty="0" smtClean="0">
                <a:solidFill>
                  <a:schemeClr val="tx2"/>
                </a:solidFill>
                <a:latin typeface="Sakkal Majalla" pitchFamily="2" charset="-78"/>
                <a:cs typeface="mohammad bold art 1" pitchFamily="2" charset="-78"/>
              </a:rPr>
              <a:t>2.1 تغيير دورة التسوية لتصبح </a:t>
            </a:r>
            <a:r>
              <a:rPr lang="en-US" sz="2800" b="1" dirty="0" smtClean="0">
                <a:solidFill>
                  <a:schemeClr val="tx2"/>
                </a:solidFill>
                <a:latin typeface="Sakkal Majalla" pitchFamily="2" charset="-78"/>
                <a:cs typeface="mohammad bold art 1" pitchFamily="2" charset="-78"/>
              </a:rPr>
              <a:t>T+3</a:t>
            </a:r>
            <a:endParaRPr lang="en-US" sz="2800" b="1"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457200" y="1600200"/>
            <a:ext cx="8229600" cy="4525963"/>
          </a:xfrm>
        </p:spPr>
        <p:txBody>
          <a:bodyPr>
            <a:normAutofit/>
          </a:bodyPr>
          <a:lstStyle/>
          <a:p>
            <a:pPr marL="0" lvl="0" indent="0" algn="r" rtl="1" fontAlgn="base">
              <a:spcBef>
                <a:spcPct val="0"/>
              </a:spcBef>
              <a:spcAft>
                <a:spcPts val="600"/>
              </a:spcAft>
              <a:buNone/>
            </a:pPr>
            <a:r>
              <a:rPr lang="ar-KW" sz="1800" u="sng" dirty="0" smtClean="0">
                <a:cs typeface="mohammad bold art 1" pitchFamily="2" charset="-78"/>
              </a:rPr>
              <a:t>دورة التسوية الجديدة:</a:t>
            </a:r>
            <a:endParaRPr lang="en-US" sz="1800" u="sng" dirty="0">
              <a:cs typeface="mohammad bold art 1" pitchFamily="2" charset="-78"/>
            </a:endParaRPr>
          </a:p>
          <a:p>
            <a:pPr marL="0" lvl="0" indent="0" algn="just" rtl="1" fontAlgn="base">
              <a:lnSpc>
                <a:spcPct val="115000"/>
              </a:lnSpc>
              <a:spcBef>
                <a:spcPts val="0"/>
              </a:spcBef>
              <a:buNone/>
            </a:pPr>
            <a:endParaRPr lang="en-US" sz="1800" dirty="0">
              <a:ea typeface="Calibri"/>
              <a:cs typeface="mohammad bold art 1" pitchFamily="2" charset="-78"/>
            </a:endParaRPr>
          </a:p>
          <a:p>
            <a:pPr lvl="0" algn="just" rtl="1" fontAlgn="base">
              <a:spcAft>
                <a:spcPct val="0"/>
              </a:spcAft>
              <a:buFont typeface="Arial" charset="0"/>
              <a:buChar char="•"/>
            </a:pPr>
            <a:r>
              <a:rPr lang="ar-KW" sz="1800" u="sng" dirty="0" smtClean="0">
                <a:cs typeface="mohammad bold art 1" pitchFamily="2" charset="-78"/>
              </a:rPr>
              <a:t>مفهوم التسوية </a:t>
            </a:r>
            <a:r>
              <a:rPr lang="ar-KW" sz="1800" u="sng" dirty="0" err="1" smtClean="0">
                <a:cs typeface="mohammad bold art 1" pitchFamily="2" charset="-78"/>
              </a:rPr>
              <a:t>والتقاص</a:t>
            </a:r>
            <a:r>
              <a:rPr lang="ar-KW" sz="1800" u="sng" dirty="0" smtClean="0">
                <a:cs typeface="mohammad bold art 1" pitchFamily="2" charset="-78"/>
              </a:rPr>
              <a:t>. </a:t>
            </a:r>
          </a:p>
          <a:p>
            <a:pPr lvl="1" algn="just" rtl="1" fontAlgn="base">
              <a:spcAft>
                <a:spcPct val="0"/>
              </a:spcAft>
              <a:buFont typeface="Arial" charset="0"/>
              <a:buChar char="•"/>
            </a:pPr>
            <a:r>
              <a:rPr lang="ar-KW" sz="1600" dirty="0" smtClean="0">
                <a:cs typeface="mohammad bold art 1" pitchFamily="2" charset="-78"/>
              </a:rPr>
              <a:t>التسوية: عملية </a:t>
            </a:r>
            <a:r>
              <a:rPr lang="ar-KW" sz="1600" dirty="0">
                <a:cs typeface="mohammad bold art 1" pitchFamily="2" charset="-78"/>
              </a:rPr>
              <a:t>انتقال ملكية الورقة المالية بشكل نهائي من البائع إلى المشتري مقابل الثمن النقدي لشراء هذه الورقة </a:t>
            </a:r>
            <a:r>
              <a:rPr lang="ar-KW" sz="1600" dirty="0" smtClean="0">
                <a:cs typeface="mohammad bold art 1" pitchFamily="2" charset="-78"/>
              </a:rPr>
              <a:t>المالية. </a:t>
            </a:r>
          </a:p>
          <a:p>
            <a:pPr lvl="1" algn="just" rtl="1" fontAlgn="base">
              <a:spcAft>
                <a:spcPct val="0"/>
              </a:spcAft>
              <a:buFont typeface="Arial" charset="0"/>
              <a:buChar char="•"/>
            </a:pPr>
            <a:r>
              <a:rPr lang="ar-KW" sz="1600" dirty="0" err="1" smtClean="0">
                <a:cs typeface="mohammad bold art 1" pitchFamily="2" charset="-78"/>
              </a:rPr>
              <a:t>التقاص</a:t>
            </a:r>
            <a:r>
              <a:rPr lang="ar-KW" sz="1600" dirty="0">
                <a:cs typeface="mohammad bold art 1" pitchFamily="2" charset="-78"/>
              </a:rPr>
              <a:t>: العمليات التي تجري بهدف إتمام التسوية والتي يتم فيها التأكيد على توفر أرصدة المتداول (نقد أو أوراق مالية) لضمان الوفاء بالالتزام الناتج من تنفيذ صفقة بيع أو شراء ورقة مالية</a:t>
            </a:r>
            <a:r>
              <a:rPr lang="ar-KW" sz="1600" dirty="0" smtClean="0">
                <a:cs typeface="mohammad bold art 1" pitchFamily="2" charset="-78"/>
              </a:rPr>
              <a:t>.</a:t>
            </a:r>
          </a:p>
          <a:p>
            <a:pPr marL="457200" lvl="1" indent="0" algn="just" rtl="1" fontAlgn="base">
              <a:spcAft>
                <a:spcPct val="0"/>
              </a:spcAft>
              <a:buNone/>
            </a:pPr>
            <a:endParaRPr lang="ar-KW" sz="1600" dirty="0" smtClean="0">
              <a:cs typeface="mohammad bold art 1" pitchFamily="2" charset="-78"/>
            </a:endParaRPr>
          </a:p>
          <a:p>
            <a:pPr lvl="0" algn="just" rtl="1" fontAlgn="base">
              <a:spcAft>
                <a:spcPct val="0"/>
              </a:spcAft>
              <a:buFont typeface="Arial" charset="0"/>
              <a:buChar char="•"/>
            </a:pPr>
            <a:r>
              <a:rPr lang="ar-KW" sz="1800" u="sng" dirty="0" smtClean="0">
                <a:cs typeface="mohammad bold art 1" pitchFamily="2" charset="-78"/>
              </a:rPr>
              <a:t>دورة التسوية</a:t>
            </a:r>
            <a:r>
              <a:rPr lang="en-US" sz="1800" u="sng" dirty="0" smtClean="0">
                <a:cs typeface="mohammad bold art 1" pitchFamily="2" charset="-78"/>
              </a:rPr>
              <a:t> </a:t>
            </a:r>
            <a:r>
              <a:rPr lang="ar-KW" sz="1800" u="sng" dirty="0" smtClean="0">
                <a:cs typeface="mohammad bold art 1" pitchFamily="2" charset="-78"/>
              </a:rPr>
              <a:t> الجديدة </a:t>
            </a:r>
            <a:r>
              <a:rPr lang="en-US" sz="1800" u="sng" dirty="0" smtClean="0">
                <a:cs typeface="mohammad bold art 1" pitchFamily="2" charset="-78"/>
              </a:rPr>
              <a:t>T+3</a:t>
            </a:r>
            <a:r>
              <a:rPr lang="ar-KW" sz="1800" u="sng" dirty="0" smtClean="0">
                <a:cs typeface="mohammad bold art 1" pitchFamily="2" charset="-78"/>
              </a:rPr>
              <a:t>. </a:t>
            </a:r>
            <a:endParaRPr lang="ar-KW" sz="1800" u="sng" dirty="0">
              <a:cs typeface="mohammad bold art 1" pitchFamily="2" charset="-78"/>
            </a:endParaRPr>
          </a:p>
          <a:p>
            <a:pPr lvl="1" algn="just" rtl="1" fontAlgn="base">
              <a:spcAft>
                <a:spcPct val="0"/>
              </a:spcAft>
              <a:buFont typeface="Arial" charset="0"/>
              <a:buChar char="•"/>
            </a:pPr>
            <a:r>
              <a:rPr lang="ar-KW" sz="1600" dirty="0" smtClean="0">
                <a:cs typeface="mohammad bold art 1" pitchFamily="2" charset="-78"/>
              </a:rPr>
              <a:t>دورة التسوية</a:t>
            </a:r>
            <a:r>
              <a:rPr lang="ar-KW" sz="1600" dirty="0">
                <a:cs typeface="mohammad bold art 1" pitchFamily="2" charset="-78"/>
              </a:rPr>
              <a:t>: المدة الزمنية بين وقت إبرام صفقة بيع ورقة مالية في البورصة وحتى وقت تسجيل الورقة المالية باسم المشتري في سجل حملة الأوراق المالية من قبل وكالة مقاصة</a:t>
            </a:r>
            <a:r>
              <a:rPr lang="ar-KW" sz="1600" dirty="0" smtClean="0">
                <a:cs typeface="mohammad bold art 1" pitchFamily="2" charset="-78"/>
              </a:rPr>
              <a:t>.</a:t>
            </a:r>
          </a:p>
          <a:p>
            <a:pPr lvl="1" algn="just" rtl="1" fontAlgn="base">
              <a:spcAft>
                <a:spcPct val="0"/>
              </a:spcAft>
              <a:buFont typeface="Arial" charset="0"/>
              <a:buChar char="•"/>
            </a:pPr>
            <a:r>
              <a:rPr lang="ar-KW" sz="1600" dirty="0" smtClean="0">
                <a:cs typeface="mohammad bold art 1" pitchFamily="2" charset="-78"/>
              </a:rPr>
              <a:t>الهدف من التغيير: </a:t>
            </a:r>
          </a:p>
          <a:p>
            <a:pPr lvl="2" algn="just" rtl="1" fontAlgn="base">
              <a:spcAft>
                <a:spcPct val="0"/>
              </a:spcAft>
              <a:buFont typeface="Arial" charset="0"/>
              <a:buChar char="•"/>
            </a:pPr>
            <a:r>
              <a:rPr lang="ar-KW" sz="1200" dirty="0" smtClean="0">
                <a:cs typeface="mohammad bold art 1" pitchFamily="2" charset="-78"/>
              </a:rPr>
              <a:t>تهيئة البنية التحتية لتطوير السوق. </a:t>
            </a:r>
          </a:p>
          <a:p>
            <a:pPr lvl="2" algn="just" rtl="1" fontAlgn="base">
              <a:spcAft>
                <a:spcPct val="0"/>
              </a:spcAft>
              <a:buFont typeface="Arial" charset="0"/>
              <a:buChar char="•"/>
            </a:pPr>
            <a:r>
              <a:rPr lang="ar-KW" sz="1200" dirty="0" smtClean="0">
                <a:cs typeface="mohammad bold art 1" pitchFamily="2" charset="-78"/>
              </a:rPr>
              <a:t>التوافق مع المعايير العالمية. </a:t>
            </a:r>
            <a:endParaRPr lang="ar-KW" sz="1200" dirty="0">
              <a:cs typeface="mohammad bold art 1" pitchFamily="2" charset="-78"/>
            </a:endParaRPr>
          </a:p>
          <a:p>
            <a:pPr marL="0" lvl="0" indent="0" algn="r" fontAlgn="base">
              <a:spcAft>
                <a:spcPct val="0"/>
              </a:spcAft>
              <a:buNone/>
            </a:pPr>
            <a:endParaRPr lang="en-US" sz="1800" dirty="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8</a:t>
            </a:fld>
            <a:endParaRPr lang="en-US" dirty="0">
              <a:solidFill>
                <a:prstClr val="black">
                  <a:tint val="75000"/>
                </a:prstClr>
              </a:solidFill>
            </a:endParaRP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504045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2800" b="1" dirty="0">
                <a:solidFill>
                  <a:srgbClr val="1F497D"/>
                </a:solidFill>
                <a:latin typeface="Sakkal Majalla" pitchFamily="2" charset="-78"/>
                <a:cs typeface="mohammad bold art 1" pitchFamily="2" charset="-78"/>
              </a:rPr>
              <a:t>2.1 تغيير دورة التسوية لتصبح </a:t>
            </a:r>
            <a:r>
              <a:rPr lang="en-US" sz="2800" b="1" dirty="0">
                <a:solidFill>
                  <a:srgbClr val="1F497D"/>
                </a:solidFill>
                <a:latin typeface="Sakkal Majalla" pitchFamily="2" charset="-78"/>
                <a:cs typeface="mohammad bold art 1" pitchFamily="2" charset="-78"/>
              </a:rPr>
              <a:t>T+3</a:t>
            </a:r>
            <a:endParaRPr lang="en-US" sz="3200" b="1"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457200" y="1600200"/>
            <a:ext cx="8229600" cy="4525963"/>
          </a:xfrm>
        </p:spPr>
        <p:txBody>
          <a:bodyPr>
            <a:normAutofit/>
          </a:bodyPr>
          <a:lstStyle/>
          <a:p>
            <a:pPr marL="0" lvl="0" indent="0" algn="r" rtl="1" fontAlgn="base">
              <a:spcBef>
                <a:spcPct val="0"/>
              </a:spcBef>
              <a:spcAft>
                <a:spcPts val="600"/>
              </a:spcAft>
              <a:buNone/>
            </a:pPr>
            <a:r>
              <a:rPr lang="ar-KW" sz="1800" u="sng" dirty="0" smtClean="0">
                <a:cs typeface="mohammad bold art 1" pitchFamily="2" charset="-78"/>
              </a:rPr>
              <a:t>تأثير تغيير دورة التسوية على المتداولين:</a:t>
            </a:r>
          </a:p>
          <a:p>
            <a:pPr marL="0" lvl="0" indent="0" algn="r" rtl="1" fontAlgn="base">
              <a:spcBef>
                <a:spcPct val="0"/>
              </a:spcBef>
              <a:spcAft>
                <a:spcPts val="600"/>
              </a:spcAft>
              <a:buNone/>
            </a:pPr>
            <a:endParaRPr lang="en-US" sz="1800" dirty="0">
              <a:ea typeface="Calibri"/>
              <a:cs typeface="mohammad bold art 1" pitchFamily="2" charset="-78"/>
            </a:endParaRPr>
          </a:p>
          <a:p>
            <a:pPr lvl="0" algn="just" rtl="1" fontAlgn="base">
              <a:spcAft>
                <a:spcPct val="0"/>
              </a:spcAft>
              <a:buFont typeface="Arial" charset="0"/>
              <a:buChar char="•"/>
            </a:pPr>
            <a:r>
              <a:rPr lang="ar-KW" sz="1800" dirty="0" smtClean="0">
                <a:cs typeface="mohammad bold art 1" pitchFamily="2" charset="-78"/>
              </a:rPr>
              <a:t>سرعة البيع أو الشراء بعد تنفيذ الصفقة خلال فترة التسوية:</a:t>
            </a:r>
          </a:p>
          <a:p>
            <a:pPr lvl="1" algn="just" rtl="1" fontAlgn="base">
              <a:spcAft>
                <a:spcPct val="0"/>
              </a:spcAft>
              <a:buFont typeface="Arial" charset="0"/>
              <a:buChar char="•"/>
            </a:pPr>
            <a:r>
              <a:rPr lang="ar-KW" sz="1400" dirty="0" smtClean="0">
                <a:cs typeface="mohammad bold art 1" pitchFamily="2" charset="-78"/>
              </a:rPr>
              <a:t> لا تأثير. (مثال توضيحي في الصفحة التالية) </a:t>
            </a:r>
          </a:p>
          <a:p>
            <a:pPr lvl="0" algn="just" rtl="1" fontAlgn="base">
              <a:spcAft>
                <a:spcPct val="0"/>
              </a:spcAft>
              <a:buFont typeface="Arial" charset="0"/>
              <a:buChar char="•"/>
            </a:pPr>
            <a:endParaRPr lang="ar-KW" sz="1800" dirty="0">
              <a:cs typeface="mohammad bold art 1" pitchFamily="2" charset="-78"/>
            </a:endParaRPr>
          </a:p>
          <a:p>
            <a:pPr lvl="0" algn="just" rtl="1" fontAlgn="base">
              <a:spcAft>
                <a:spcPct val="0"/>
              </a:spcAft>
              <a:buFont typeface="Arial" charset="0"/>
              <a:buChar char="•"/>
            </a:pPr>
            <a:r>
              <a:rPr lang="ar-KW" sz="1800" dirty="0" smtClean="0">
                <a:cs typeface="mohammad bold art 1" pitchFamily="2" charset="-78"/>
              </a:rPr>
              <a:t>تحويل النقد إلى خارج حساب التداول: </a:t>
            </a:r>
          </a:p>
          <a:p>
            <a:pPr lvl="1" algn="just" rtl="1" fontAlgn="base">
              <a:spcAft>
                <a:spcPct val="0"/>
              </a:spcAft>
              <a:buFont typeface="Arial" charset="0"/>
              <a:buChar char="•"/>
            </a:pPr>
            <a:r>
              <a:rPr lang="ar-KW" sz="1400" dirty="0" smtClean="0">
                <a:cs typeface="mohammad bold art 1" pitchFamily="2" charset="-78"/>
              </a:rPr>
              <a:t>بعد التسوية – أي بعد ثلاثة أيام تداول من وقت تنفيذ الصفقة.  </a:t>
            </a:r>
          </a:p>
          <a:p>
            <a:pPr lvl="0" algn="just" rtl="1" fontAlgn="base">
              <a:spcAft>
                <a:spcPct val="0"/>
              </a:spcAft>
              <a:buFont typeface="Arial" charset="0"/>
              <a:buChar char="•"/>
            </a:pPr>
            <a:endParaRPr lang="ar-KW" sz="1800" dirty="0">
              <a:cs typeface="mohammad bold art 1" pitchFamily="2" charset="-78"/>
            </a:endParaRPr>
          </a:p>
          <a:p>
            <a:pPr lvl="0" algn="just" rtl="1" fontAlgn="base">
              <a:spcAft>
                <a:spcPct val="0"/>
              </a:spcAft>
              <a:buFont typeface="Arial" charset="0"/>
              <a:buChar char="•"/>
            </a:pPr>
            <a:r>
              <a:rPr lang="ar-KW" sz="1800" dirty="0" smtClean="0">
                <a:cs typeface="mohammad bold art 1" pitchFamily="2" charset="-78"/>
              </a:rPr>
              <a:t>متطلبات وجود مبلغ الصفقة بشكل المسبق قبل التنفيذ </a:t>
            </a:r>
            <a:r>
              <a:rPr lang="en-US" sz="1800" dirty="0" smtClean="0">
                <a:cs typeface="mohammad bold art 1" pitchFamily="2" charset="-78"/>
              </a:rPr>
              <a:t>Pre-funding</a:t>
            </a:r>
            <a:r>
              <a:rPr lang="ar-KW" sz="1800" dirty="0" smtClean="0">
                <a:cs typeface="mohammad bold art 1" pitchFamily="2" charset="-78"/>
              </a:rPr>
              <a:t>: </a:t>
            </a:r>
          </a:p>
          <a:p>
            <a:pPr lvl="1" algn="just" rtl="1" fontAlgn="base">
              <a:spcAft>
                <a:spcPct val="0"/>
              </a:spcAft>
              <a:buFont typeface="Arial" charset="0"/>
              <a:buChar char="•"/>
            </a:pPr>
            <a:r>
              <a:rPr lang="ar-KW" sz="1400" dirty="0" smtClean="0">
                <a:cs typeface="mohammad bold art 1" pitchFamily="2" charset="-78"/>
              </a:rPr>
              <a:t>غير مطلوب – يعتمد على علاقة العميل بالوسيط. </a:t>
            </a:r>
          </a:p>
          <a:p>
            <a:pPr marL="0" lvl="0" indent="0" algn="just" rtl="1" fontAlgn="base">
              <a:spcAft>
                <a:spcPct val="0"/>
              </a:spcAft>
              <a:buNone/>
            </a:pPr>
            <a:endParaRPr lang="ar-KW" sz="1800" dirty="0" smtClean="0">
              <a:cs typeface="mohammad bold art 1" pitchFamily="2" charset="-78"/>
            </a:endParaRPr>
          </a:p>
          <a:p>
            <a:pPr algn="just" rtl="1" fontAlgn="base">
              <a:spcAft>
                <a:spcPct val="0"/>
              </a:spcAft>
              <a:buFont typeface="Arial" charset="0"/>
              <a:buChar char="•"/>
            </a:pPr>
            <a:r>
              <a:rPr lang="ar-KW" sz="1800" dirty="0" smtClean="0">
                <a:cs typeface="mohammad bold art 1" pitchFamily="2" charset="-78"/>
              </a:rPr>
              <a:t>التأثير على حق حضور الجمعية العامة: </a:t>
            </a:r>
            <a:endParaRPr lang="ar-KW" sz="1800" dirty="0">
              <a:cs typeface="mohammad bold art 1" pitchFamily="2" charset="-78"/>
            </a:endParaRPr>
          </a:p>
          <a:p>
            <a:pPr lvl="1" algn="just" rtl="1" fontAlgn="base">
              <a:spcAft>
                <a:spcPct val="0"/>
              </a:spcAft>
              <a:buFont typeface="Arial" charset="0"/>
              <a:buChar char="•"/>
            </a:pPr>
            <a:r>
              <a:rPr lang="ar-SA" sz="1400" dirty="0">
                <a:latin typeface="Calibri" panose="020F0502020204030204" pitchFamily="34" charset="0"/>
                <a:ea typeface="Calibri" panose="020F0502020204030204" pitchFamily="34" charset="0"/>
                <a:cs typeface="mohammad bold art 1" pitchFamily="2" charset="-78"/>
              </a:rPr>
              <a:t>سيؤدي تطبيق دورة التسوية الجديدة إلى تغير الآلية التي تحدد حق حضور الجمعيات العامة للشركات </a:t>
            </a:r>
            <a:r>
              <a:rPr lang="ar-SA" sz="1400" dirty="0" smtClean="0">
                <a:latin typeface="Calibri" panose="020F0502020204030204" pitchFamily="34" charset="0"/>
                <a:ea typeface="Calibri" panose="020F0502020204030204" pitchFamily="34" charset="0"/>
                <a:cs typeface="mohammad bold art 1" pitchFamily="2" charset="-78"/>
              </a:rPr>
              <a:t>المدرجة</a:t>
            </a:r>
            <a:r>
              <a:rPr lang="ar-KW" sz="1400" dirty="0" smtClean="0">
                <a:latin typeface="Calibri" panose="020F0502020204030204" pitchFamily="34" charset="0"/>
                <a:ea typeface="Calibri" panose="020F0502020204030204" pitchFamily="34" charset="0"/>
                <a:cs typeface="mohammad bold art 1" pitchFamily="2" charset="-78"/>
              </a:rPr>
              <a:t> (مثال توضيحي في صفحة 7)</a:t>
            </a:r>
            <a:endParaRPr lang="ar-KW" sz="1400" dirty="0">
              <a:cs typeface="mohammad bold art 1" pitchFamily="2" charset="-78"/>
            </a:endParaRPr>
          </a:p>
          <a:p>
            <a:pPr marL="457200" lvl="1" indent="0" algn="just" rtl="1" fontAlgn="base">
              <a:spcAft>
                <a:spcPct val="0"/>
              </a:spcAft>
              <a:buNone/>
            </a:pPr>
            <a:endParaRPr lang="ar-KW" sz="1600" dirty="0" smtClean="0">
              <a:cs typeface="mohammad bold art 1" pitchFamily="2" charset="-78"/>
            </a:endParaRPr>
          </a:p>
          <a:p>
            <a:pPr marL="0" lvl="0" indent="0" algn="r" fontAlgn="base">
              <a:spcAft>
                <a:spcPct val="0"/>
              </a:spcAft>
              <a:buNone/>
            </a:pPr>
            <a:endParaRPr lang="en-US" sz="1800" dirty="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9</a:t>
            </a:fld>
            <a:endParaRPr lang="en-US" dirty="0">
              <a:solidFill>
                <a:prstClr val="black">
                  <a:tint val="75000"/>
                </a:prstClr>
              </a:solidFill>
            </a:endParaRP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6611336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1823</TotalTime>
  <Words>2044</Words>
  <Application>Microsoft Office PowerPoint</Application>
  <PresentationFormat>On-screen Show (4:3)</PresentationFormat>
  <Paragraphs>372</Paragraphs>
  <Slides>23</Slides>
  <Notes>15</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23</vt:i4>
      </vt:variant>
    </vt:vector>
  </HeadingPairs>
  <TitlesOfParts>
    <vt:vector size="32" baseType="lpstr">
      <vt:lpstr>Arial</vt:lpstr>
      <vt:lpstr>Calibri</vt:lpstr>
      <vt:lpstr>Calibri Light</vt:lpstr>
      <vt:lpstr>microsoft sans serif</vt:lpstr>
      <vt:lpstr>Modern No. 20</vt:lpstr>
      <vt:lpstr>mohammad bold art 1</vt:lpstr>
      <vt:lpstr>Sakkal Majalla</vt:lpstr>
      <vt:lpstr>Office Theme</vt:lpstr>
      <vt:lpstr>1_Office Theme</vt:lpstr>
      <vt:lpstr>ورشة عمل </vt:lpstr>
      <vt:lpstr>مقدمــــــــة</vt:lpstr>
      <vt:lpstr>جدول أعمال الورشة</vt:lpstr>
      <vt:lpstr>1. نبذة عن المرحلة الانتقالية الأولى لنظام ما بعد التداول</vt:lpstr>
      <vt:lpstr>1.1 نبذة عن التغييرات</vt:lpstr>
      <vt:lpstr>2.1 أهداف تطبيق التغييرات</vt:lpstr>
      <vt:lpstr>2. تفاصيل تغييرات المرحلة الانتقالية الأولى لنظام ما بعد التداول</vt:lpstr>
      <vt:lpstr>2.1 تغيير دورة التسوية لتصبح T+3</vt:lpstr>
      <vt:lpstr>2.1 تغيير دورة التسوية لتصبح T+3</vt:lpstr>
      <vt:lpstr>PowerPoint Presentation</vt:lpstr>
      <vt:lpstr>PowerPoint Presentation</vt:lpstr>
      <vt:lpstr>2.2 آلية استحقاقات الأسهم</vt:lpstr>
      <vt:lpstr>PowerPoint Presentation</vt:lpstr>
      <vt:lpstr>2.2 آلية استحقاقات الأسهم</vt:lpstr>
      <vt:lpstr>2.2 آلية استحقاقات الأسهم</vt:lpstr>
      <vt:lpstr>PowerPoint Presentation</vt:lpstr>
      <vt:lpstr>2.3 طرح مفهوم الضمانات</vt:lpstr>
      <vt:lpstr>2.4 وحدات التغيير السعري Ticks Size </vt:lpstr>
      <vt:lpstr>2.5 الحدود السعرية Price Limits </vt:lpstr>
      <vt:lpstr>2.6 استحداث الإغلاق العشوائي</vt:lpstr>
      <vt:lpstr>تطبيقات أخرى: </vt:lpstr>
      <vt:lpstr>3. أسئلة  Q&amp; A </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ورشة عمل</dc:title>
  <dc:creator>Fouad Al-Ateeqi</dc:creator>
  <cp:lastModifiedBy>Abdulrahman Al Failakawi</cp:lastModifiedBy>
  <cp:revision>68</cp:revision>
  <dcterms:created xsi:type="dcterms:W3CDTF">2014-09-25T11:33:14Z</dcterms:created>
  <dcterms:modified xsi:type="dcterms:W3CDTF">2017-05-08T04:07:54Z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8b7f2750-21b4-4c47-939c-f52894735a0d</vt:lpwstr>
  </property>
  <property fmtid="{D5CDD505-2E9C-101B-9397-08002B2CF9AE}" pid="3" name="CMAClassification">
    <vt:lpwstr>Internal</vt:lpwstr>
  </property>
  <property fmtid="{D5CDD505-2E9C-101B-9397-08002B2CF9AE}" pid="4" name="DocumentMarkings">
    <vt:lpwstr>CMA Data Classification: Select Classification Level;CMA Data Classification: Internal</vt:lpwstr>
  </property>
  <property fmtid="{D5CDD505-2E9C-101B-9397-08002B2CF9AE}" pid="5" name="Classification">
    <vt:lpwstr>Internal</vt:lpwstr>
  </property>
</Properties>
</file>